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318" r:id="rId5"/>
    <p:sldId id="618" r:id="rId6"/>
    <p:sldId id="319" r:id="rId7"/>
    <p:sldId id="604" r:id="rId8"/>
    <p:sldId id="610" r:id="rId9"/>
    <p:sldId id="643" r:id="rId10"/>
    <p:sldId id="619" r:id="rId11"/>
    <p:sldId id="624" r:id="rId12"/>
    <p:sldId id="633" r:id="rId13"/>
    <p:sldId id="617" r:id="rId14"/>
    <p:sldId id="626" r:id="rId15"/>
    <p:sldId id="627" r:id="rId16"/>
    <p:sldId id="628" r:id="rId17"/>
    <p:sldId id="645" r:id="rId18"/>
    <p:sldId id="587" r:id="rId19"/>
    <p:sldId id="567" r:id="rId20"/>
    <p:sldId id="588" r:id="rId21"/>
    <p:sldId id="644" r:id="rId22"/>
    <p:sldId id="629" r:id="rId23"/>
    <p:sldId id="589" r:id="rId24"/>
    <p:sldId id="634" r:id="rId25"/>
    <p:sldId id="590" r:id="rId26"/>
    <p:sldId id="631" r:id="rId27"/>
    <p:sldId id="646" r:id="rId28"/>
    <p:sldId id="31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51C855F-AF9E-4AFD-8A34-BCD149C43C02}">
          <p14:sldIdLst>
            <p14:sldId id="318"/>
            <p14:sldId id="618"/>
            <p14:sldId id="319"/>
            <p14:sldId id="604"/>
            <p14:sldId id="610"/>
            <p14:sldId id="643"/>
            <p14:sldId id="619"/>
            <p14:sldId id="624"/>
            <p14:sldId id="633"/>
            <p14:sldId id="617"/>
            <p14:sldId id="626"/>
            <p14:sldId id="627"/>
            <p14:sldId id="628"/>
            <p14:sldId id="645"/>
            <p14:sldId id="587"/>
            <p14:sldId id="567"/>
            <p14:sldId id="588"/>
            <p14:sldId id="644"/>
            <p14:sldId id="629"/>
            <p14:sldId id="589"/>
            <p14:sldId id="634"/>
            <p14:sldId id="590"/>
            <p14:sldId id="631"/>
            <p14:sldId id="646"/>
            <p14:sldId id="31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DFD0F0F-0EBA-9074-B820-D1A17A45B45A}" name="Mike Matuszczyk" initials="MM" userId="S::pa23802@bristol.ac.uk::81b78c8f-98b5-4ddf-af1d-ed4b8b2495d3" providerId="AD"/>
  <p188:author id="{63F6AD30-F6D0-04A7-FD60-E14E3C94D9DB}" name="Lauren Terry" initials="LT" userId="S::rz21425@bristol.ac.uk::0cb08afe-31c0-48dc-993d-e29f92c494cd" providerId="AD"/>
  <p188:author id="{40A47581-5494-4C09-302C-9D2CC434A392}" name="Steven Proud" initials="SP" userId="S::sp8328@bristol.ac.uk::bdad6863-1a31-4a56-8bb6-5d7016d6e842" providerId="AD"/>
  <p188:author id="{7C12BA81-F9E1-D5C2-DC3B-ABE8C56D5CCD}" name="Peter Spittal" initials="PS" userId="S::nu18542@bristol.ac.uk::401594d9-970d-4498-a7c5-975c313f2ae5" providerId="AD"/>
  <p188:author id="{DC9FD0A7-8FB4-4DB7-3161-1D522D389440}" name="Steven Proud" initials="SP" userId="Steven Proud" providerId="None"/>
  <p188:author id="{005981AE-18C5-E50D-D891-A0B38A7F4A0E}" name="Guest User" initials="GU" userId="S::urn:spo:anon#6ee8c7773e2c77da3e12484d66ccd2f8234cb849949a7859ddbd1d1202b1a3da::" providerId="AD"/>
  <p188:author id="{83B881D6-FCC6-CE12-94DA-435BD4A0FB5E}" name="Cellach Harrison" initials="CH" userId="S::ai19463@bristol.ac.uk::6ac74590-849d-43f7-a652-721cf5592f7d" providerId="AD"/>
  <p188:author id="{D074C4FA-227C-5254-BB7F-16920938824D}" name="Annika Johnson" initials="AJ" userId="S::aj18196@bristol.ac.uk::6a26700c-3469-44fe-a378-62fdee61fe4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1D2C"/>
    <a:srgbClr val="00434F"/>
    <a:srgbClr val="772059"/>
    <a:srgbClr val="42145F"/>
    <a:srgbClr val="6D2601"/>
    <a:srgbClr val="002F5F"/>
    <a:srgbClr val="53682B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5630CC-010A-410A-B850-6C442E037F5D}" v="1" dt="2025-10-28T14:24:31.451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3"/>
    <p:restoredTop sz="76463"/>
  </p:normalViewPr>
  <p:slideViewPr>
    <p:cSldViewPr snapToGrid="0">
      <p:cViewPr varScale="1">
        <p:scale>
          <a:sx n="48" d="100"/>
          <a:sy n="48" d="100"/>
        </p:scale>
        <p:origin x="13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738B01-F71F-46AC-817D-75E37871B70F}" type="doc">
      <dgm:prSet loTypeId="urn:microsoft.com/office/officeart/2005/8/layout/chevron1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7DBC96BD-51D9-46A5-A4DD-CA41F8078CA1}">
      <dgm:prSet phldrT="[Text]"/>
      <dgm:spPr>
        <a:solidFill>
          <a:srgbClr val="002060"/>
        </a:solidFill>
      </dgm:spPr>
      <dgm:t>
        <a:bodyPr/>
        <a:lstStyle/>
        <a:p>
          <a:r>
            <a:rPr lang="en-GB"/>
            <a:t>Economic models</a:t>
          </a:r>
        </a:p>
      </dgm:t>
    </dgm:pt>
    <dgm:pt modelId="{75D7EDE0-17E8-4EA0-9582-752165271586}" type="parTrans" cxnId="{8AD36152-4254-4A2D-A540-9730CDF9A5C5}">
      <dgm:prSet/>
      <dgm:spPr/>
      <dgm:t>
        <a:bodyPr/>
        <a:lstStyle/>
        <a:p>
          <a:endParaRPr lang="en-GB"/>
        </a:p>
      </dgm:t>
    </dgm:pt>
    <dgm:pt modelId="{FCD6B8E0-51DD-475A-8AFF-703001AA6557}" type="sibTrans" cxnId="{8AD36152-4254-4A2D-A540-9730CDF9A5C5}">
      <dgm:prSet/>
      <dgm:spPr/>
      <dgm:t>
        <a:bodyPr/>
        <a:lstStyle/>
        <a:p>
          <a:endParaRPr lang="en-GB"/>
        </a:p>
      </dgm:t>
    </dgm:pt>
    <dgm:pt modelId="{17F739E6-0269-4DF7-B903-945320FB85D6}">
      <dgm:prSet phldrT="[Text]" custT="1"/>
      <dgm:spPr/>
      <dgm:t>
        <a:bodyPr/>
        <a:lstStyle/>
        <a:p>
          <a:pPr algn="ctr">
            <a:buFontTx/>
            <a:buNone/>
          </a:pPr>
          <a:r>
            <a:rPr lang="en-GB" sz="1800"/>
            <a:t>Conceptualise complex issues in terms of simplified models of behaviour </a:t>
          </a:r>
        </a:p>
      </dgm:t>
    </dgm:pt>
    <dgm:pt modelId="{5EE76736-24FB-44BE-A6A2-FFDD6F7A4B00}" type="parTrans" cxnId="{88D867DE-9406-4417-B0C3-BFB31CCE9E56}">
      <dgm:prSet/>
      <dgm:spPr/>
      <dgm:t>
        <a:bodyPr/>
        <a:lstStyle/>
        <a:p>
          <a:endParaRPr lang="en-GB"/>
        </a:p>
      </dgm:t>
    </dgm:pt>
    <dgm:pt modelId="{B4CFDB7D-C3FF-4CF8-93A5-86E8C8A22AAE}" type="sibTrans" cxnId="{88D867DE-9406-4417-B0C3-BFB31CCE9E56}">
      <dgm:prSet/>
      <dgm:spPr/>
      <dgm:t>
        <a:bodyPr/>
        <a:lstStyle/>
        <a:p>
          <a:endParaRPr lang="en-GB"/>
        </a:p>
      </dgm:t>
    </dgm:pt>
    <dgm:pt modelId="{C8E3E601-B0BD-4572-9D70-7E69ABAB347F}">
      <dgm:prSet phldrT="[Text]"/>
      <dgm:spPr>
        <a:solidFill>
          <a:srgbClr val="00B0F0"/>
        </a:solidFill>
      </dgm:spPr>
      <dgm:t>
        <a:bodyPr/>
        <a:lstStyle/>
        <a:p>
          <a:r>
            <a:rPr lang="en-GB">
              <a:solidFill>
                <a:schemeClr val="tx1"/>
              </a:solidFill>
            </a:rPr>
            <a:t>Evidence</a:t>
          </a:r>
        </a:p>
      </dgm:t>
    </dgm:pt>
    <dgm:pt modelId="{6D617119-0D37-46B0-935F-6D63A4B75B75}" type="parTrans" cxnId="{114146E3-776C-4683-B990-BC1720C9F3FF}">
      <dgm:prSet/>
      <dgm:spPr/>
      <dgm:t>
        <a:bodyPr/>
        <a:lstStyle/>
        <a:p>
          <a:endParaRPr lang="en-GB"/>
        </a:p>
      </dgm:t>
    </dgm:pt>
    <dgm:pt modelId="{29FE3F9C-6632-429B-98FE-F35AE5FB5DE1}" type="sibTrans" cxnId="{114146E3-776C-4683-B990-BC1720C9F3FF}">
      <dgm:prSet/>
      <dgm:spPr/>
      <dgm:t>
        <a:bodyPr/>
        <a:lstStyle/>
        <a:p>
          <a:endParaRPr lang="en-GB"/>
        </a:p>
      </dgm:t>
    </dgm:pt>
    <dgm:pt modelId="{8E00CA67-5DBE-48BD-93B9-B98D4DD4C8B8}">
      <dgm:prSet phldrT="[Text]" custT="1"/>
      <dgm:spPr/>
      <dgm:t>
        <a:bodyPr/>
        <a:lstStyle/>
        <a:p>
          <a:pPr algn="ctr">
            <a:buFontTx/>
            <a:buNone/>
          </a:pPr>
          <a:r>
            <a:rPr lang="en-GB" sz="1800"/>
            <a:t>Test model predictions using data (econometrics)</a:t>
          </a:r>
        </a:p>
      </dgm:t>
    </dgm:pt>
    <dgm:pt modelId="{BBFE8AB8-3D69-4388-906F-DEF39537BD62}" type="parTrans" cxnId="{CD9B9D11-831E-4192-B2A0-AA692EF23F7C}">
      <dgm:prSet/>
      <dgm:spPr/>
      <dgm:t>
        <a:bodyPr/>
        <a:lstStyle/>
        <a:p>
          <a:endParaRPr lang="en-GB"/>
        </a:p>
      </dgm:t>
    </dgm:pt>
    <dgm:pt modelId="{39BBD5C8-A8AE-4C1F-A969-521628559595}" type="sibTrans" cxnId="{CD9B9D11-831E-4192-B2A0-AA692EF23F7C}">
      <dgm:prSet/>
      <dgm:spPr/>
      <dgm:t>
        <a:bodyPr/>
        <a:lstStyle/>
        <a:p>
          <a:endParaRPr lang="en-GB"/>
        </a:p>
      </dgm:t>
    </dgm:pt>
    <dgm:pt modelId="{D85304E6-05F4-48F2-9315-92E213FD5334}">
      <dgm:prSet phldrT="[Text]"/>
      <dgm:spPr>
        <a:ln>
          <a:solidFill>
            <a:schemeClr val="accent1"/>
          </a:solidFill>
        </a:ln>
      </dgm:spPr>
      <dgm:t>
        <a:bodyPr/>
        <a:lstStyle/>
        <a:p>
          <a:r>
            <a:rPr lang="en-GB">
              <a:solidFill>
                <a:schemeClr val="tx1"/>
              </a:solidFill>
            </a:rPr>
            <a:t>Implications</a:t>
          </a:r>
        </a:p>
      </dgm:t>
    </dgm:pt>
    <dgm:pt modelId="{8F3389AB-6B37-4612-9E83-59574B32E114}" type="parTrans" cxnId="{D58F3334-7F59-4655-883D-955F20D801D9}">
      <dgm:prSet/>
      <dgm:spPr/>
      <dgm:t>
        <a:bodyPr/>
        <a:lstStyle/>
        <a:p>
          <a:endParaRPr lang="en-GB"/>
        </a:p>
      </dgm:t>
    </dgm:pt>
    <dgm:pt modelId="{93C9ABCB-E870-4D11-8D24-FCBF1579194A}" type="sibTrans" cxnId="{D58F3334-7F59-4655-883D-955F20D801D9}">
      <dgm:prSet/>
      <dgm:spPr/>
      <dgm:t>
        <a:bodyPr/>
        <a:lstStyle/>
        <a:p>
          <a:endParaRPr lang="en-GB"/>
        </a:p>
      </dgm:t>
    </dgm:pt>
    <dgm:pt modelId="{B322E5A0-F097-43D2-8DC3-C256942EBC25}">
      <dgm:prSet phldrT="[Text]" custT="1"/>
      <dgm:spPr/>
      <dgm:t>
        <a:bodyPr/>
        <a:lstStyle/>
        <a:p>
          <a:pPr algn="ctr">
            <a:buFontTx/>
            <a:buNone/>
          </a:pPr>
          <a:r>
            <a:rPr lang="en-GB" sz="1800"/>
            <a:t>Draw out implications for policy and practice</a:t>
          </a:r>
        </a:p>
      </dgm:t>
    </dgm:pt>
    <dgm:pt modelId="{21F45818-44BB-465C-AE24-D857C81269D5}" type="parTrans" cxnId="{7FF494A1-AF69-484C-A233-5F7F39E93F74}">
      <dgm:prSet/>
      <dgm:spPr/>
      <dgm:t>
        <a:bodyPr/>
        <a:lstStyle/>
        <a:p>
          <a:endParaRPr lang="en-GB"/>
        </a:p>
      </dgm:t>
    </dgm:pt>
    <dgm:pt modelId="{5428A7DB-0BEA-495C-9D9D-2A1591BBCFB2}" type="sibTrans" cxnId="{7FF494A1-AF69-484C-A233-5F7F39E93F74}">
      <dgm:prSet/>
      <dgm:spPr/>
      <dgm:t>
        <a:bodyPr/>
        <a:lstStyle/>
        <a:p>
          <a:endParaRPr lang="en-GB"/>
        </a:p>
      </dgm:t>
    </dgm:pt>
    <dgm:pt modelId="{21ED9DC9-D16D-514B-967C-4342E575CED3}">
      <dgm:prSet phldrT="[Text]" custT="1"/>
      <dgm:spPr/>
      <dgm:t>
        <a:bodyPr/>
        <a:lstStyle/>
        <a:p>
          <a:pPr algn="ctr">
            <a:buFontTx/>
            <a:buNone/>
          </a:pPr>
          <a:r>
            <a:rPr lang="en-GB" sz="1800" b="1"/>
            <a:t>ANALYTICAL SKILLS</a:t>
          </a:r>
        </a:p>
      </dgm:t>
    </dgm:pt>
    <dgm:pt modelId="{9C5294B6-D472-6E40-BA0E-7A13ADE18D74}" type="parTrans" cxnId="{C0AC47DB-3419-BD43-9971-EF4A89A6AD8A}">
      <dgm:prSet/>
      <dgm:spPr/>
      <dgm:t>
        <a:bodyPr/>
        <a:lstStyle/>
        <a:p>
          <a:endParaRPr lang="en-GB"/>
        </a:p>
      </dgm:t>
    </dgm:pt>
    <dgm:pt modelId="{88651CA1-7064-0D42-BFFB-407848539574}" type="sibTrans" cxnId="{C0AC47DB-3419-BD43-9971-EF4A89A6AD8A}">
      <dgm:prSet/>
      <dgm:spPr/>
      <dgm:t>
        <a:bodyPr/>
        <a:lstStyle/>
        <a:p>
          <a:endParaRPr lang="en-GB"/>
        </a:p>
      </dgm:t>
    </dgm:pt>
    <dgm:pt modelId="{15509643-69D0-9C4C-BF6E-E4E6CF27EFB3}">
      <dgm:prSet phldrT="[Text]" custT="1"/>
      <dgm:spPr/>
      <dgm:t>
        <a:bodyPr/>
        <a:lstStyle/>
        <a:p>
          <a:pPr algn="ctr">
            <a:buFontTx/>
            <a:buNone/>
          </a:pPr>
          <a:r>
            <a:rPr lang="en-GB" sz="1800" b="1"/>
            <a:t>QUANTITATIVE SKILLS</a:t>
          </a:r>
        </a:p>
      </dgm:t>
    </dgm:pt>
    <dgm:pt modelId="{4E02D9FA-7556-2643-A5D3-4E669441D696}" type="parTrans" cxnId="{369BBE47-A259-E64F-8B62-50E0F78A945B}">
      <dgm:prSet/>
      <dgm:spPr/>
      <dgm:t>
        <a:bodyPr/>
        <a:lstStyle/>
        <a:p>
          <a:endParaRPr lang="en-GB"/>
        </a:p>
      </dgm:t>
    </dgm:pt>
    <dgm:pt modelId="{8913AA58-AA44-3242-A5DE-5FDD03056AEB}" type="sibTrans" cxnId="{369BBE47-A259-E64F-8B62-50E0F78A945B}">
      <dgm:prSet/>
      <dgm:spPr/>
      <dgm:t>
        <a:bodyPr/>
        <a:lstStyle/>
        <a:p>
          <a:endParaRPr lang="en-GB"/>
        </a:p>
      </dgm:t>
    </dgm:pt>
    <dgm:pt modelId="{2CCDD21E-0E18-6240-80CB-9699804A13C1}">
      <dgm:prSet phldrT="[Text]" custT="1"/>
      <dgm:spPr/>
      <dgm:t>
        <a:bodyPr/>
        <a:lstStyle/>
        <a:p>
          <a:pPr algn="ctr">
            <a:buFontTx/>
            <a:buNone/>
          </a:pPr>
          <a:r>
            <a:rPr lang="en-GB" sz="1800" b="1"/>
            <a:t>COMMUNICATION SKILLS</a:t>
          </a:r>
        </a:p>
      </dgm:t>
    </dgm:pt>
    <dgm:pt modelId="{475A26BB-280D-C145-A821-0C5880BA3533}" type="parTrans" cxnId="{491F5422-D3FC-9546-8696-E6F01E48C26B}">
      <dgm:prSet/>
      <dgm:spPr/>
      <dgm:t>
        <a:bodyPr/>
        <a:lstStyle/>
        <a:p>
          <a:endParaRPr lang="en-GB"/>
        </a:p>
      </dgm:t>
    </dgm:pt>
    <dgm:pt modelId="{C8F56C7F-EBD3-AE4B-A1B0-4E045870A9A3}" type="sibTrans" cxnId="{491F5422-D3FC-9546-8696-E6F01E48C26B}">
      <dgm:prSet/>
      <dgm:spPr/>
      <dgm:t>
        <a:bodyPr/>
        <a:lstStyle/>
        <a:p>
          <a:endParaRPr lang="en-GB"/>
        </a:p>
      </dgm:t>
    </dgm:pt>
    <dgm:pt modelId="{33623719-682D-4D77-9A4E-30DE48823B4E}" type="pres">
      <dgm:prSet presAssocID="{B1738B01-F71F-46AC-817D-75E37871B70F}" presName="Name0" presStyleCnt="0">
        <dgm:presLayoutVars>
          <dgm:dir/>
          <dgm:animLvl val="lvl"/>
          <dgm:resizeHandles val="exact"/>
        </dgm:presLayoutVars>
      </dgm:prSet>
      <dgm:spPr/>
    </dgm:pt>
    <dgm:pt modelId="{26AE3838-FFE8-46FE-A94D-B890368D7427}" type="pres">
      <dgm:prSet presAssocID="{7DBC96BD-51D9-46A5-A4DD-CA41F8078CA1}" presName="composite" presStyleCnt="0"/>
      <dgm:spPr/>
    </dgm:pt>
    <dgm:pt modelId="{FF6CA98D-11F1-4AEA-BB35-38DE707A4399}" type="pres">
      <dgm:prSet presAssocID="{7DBC96BD-51D9-46A5-A4DD-CA41F8078CA1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D96D995-56DB-4E9E-886E-7BA817FD5B8E}" type="pres">
      <dgm:prSet presAssocID="{7DBC96BD-51D9-46A5-A4DD-CA41F8078CA1}" presName="desTx" presStyleLbl="revTx" presStyleIdx="0" presStyleCnt="3">
        <dgm:presLayoutVars>
          <dgm:bulletEnabled val="1"/>
        </dgm:presLayoutVars>
      </dgm:prSet>
      <dgm:spPr/>
    </dgm:pt>
    <dgm:pt modelId="{59DCAD5E-2390-4C05-B510-7F07B6CC98DD}" type="pres">
      <dgm:prSet presAssocID="{FCD6B8E0-51DD-475A-8AFF-703001AA6557}" presName="space" presStyleCnt="0"/>
      <dgm:spPr/>
    </dgm:pt>
    <dgm:pt modelId="{BD7E12DD-AB5C-4073-996D-4B74130A3F93}" type="pres">
      <dgm:prSet presAssocID="{C8E3E601-B0BD-4572-9D70-7E69ABAB347F}" presName="composite" presStyleCnt="0"/>
      <dgm:spPr/>
    </dgm:pt>
    <dgm:pt modelId="{1F7CADEC-EF69-4D5A-AB3B-0AB421BC0E40}" type="pres">
      <dgm:prSet presAssocID="{C8E3E601-B0BD-4572-9D70-7E69ABAB347F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E198815-91C2-4C10-AEF4-182AEEC96EED}" type="pres">
      <dgm:prSet presAssocID="{C8E3E601-B0BD-4572-9D70-7E69ABAB347F}" presName="desTx" presStyleLbl="revTx" presStyleIdx="1" presStyleCnt="3">
        <dgm:presLayoutVars>
          <dgm:bulletEnabled val="1"/>
        </dgm:presLayoutVars>
      </dgm:prSet>
      <dgm:spPr/>
    </dgm:pt>
    <dgm:pt modelId="{2E0CAD20-2CBE-4F4E-B177-4A0DB4EBF2A9}" type="pres">
      <dgm:prSet presAssocID="{29FE3F9C-6632-429B-98FE-F35AE5FB5DE1}" presName="space" presStyleCnt="0"/>
      <dgm:spPr/>
    </dgm:pt>
    <dgm:pt modelId="{0921CFD8-155D-4DCF-9C9F-E096449ABE6B}" type="pres">
      <dgm:prSet presAssocID="{D85304E6-05F4-48F2-9315-92E213FD5334}" presName="composite" presStyleCnt="0"/>
      <dgm:spPr/>
    </dgm:pt>
    <dgm:pt modelId="{98C76482-5CD4-42CC-9967-A93D99C4C77A}" type="pres">
      <dgm:prSet presAssocID="{D85304E6-05F4-48F2-9315-92E213FD5334}" presName="par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4BAC98BC-F7D6-4D0A-953D-D741E855DDD8}" type="pres">
      <dgm:prSet presAssocID="{D85304E6-05F4-48F2-9315-92E213FD5334}" presName="desTx" presStyleLbl="revTx" presStyleIdx="2" presStyleCnt="3" custLinFactNeighborX="1530" custLinFactNeighborY="2033">
        <dgm:presLayoutVars>
          <dgm:bulletEnabled val="1"/>
        </dgm:presLayoutVars>
      </dgm:prSet>
      <dgm:spPr/>
    </dgm:pt>
  </dgm:ptLst>
  <dgm:cxnLst>
    <dgm:cxn modelId="{3934200E-5FD0-4729-9BFD-17333C909464}" type="presOf" srcId="{7DBC96BD-51D9-46A5-A4DD-CA41F8078CA1}" destId="{FF6CA98D-11F1-4AEA-BB35-38DE707A4399}" srcOrd="0" destOrd="0" presId="urn:microsoft.com/office/officeart/2005/8/layout/chevron1"/>
    <dgm:cxn modelId="{CD9B9D11-831E-4192-B2A0-AA692EF23F7C}" srcId="{C8E3E601-B0BD-4572-9D70-7E69ABAB347F}" destId="{8E00CA67-5DBE-48BD-93B9-B98D4DD4C8B8}" srcOrd="1" destOrd="0" parTransId="{BBFE8AB8-3D69-4388-906F-DEF39537BD62}" sibTransId="{39BBD5C8-A8AE-4C1F-A969-521628559595}"/>
    <dgm:cxn modelId="{491F5422-D3FC-9546-8696-E6F01E48C26B}" srcId="{D85304E6-05F4-48F2-9315-92E213FD5334}" destId="{2CCDD21E-0E18-6240-80CB-9699804A13C1}" srcOrd="0" destOrd="0" parTransId="{475A26BB-280D-C145-A821-0C5880BA3533}" sibTransId="{C8F56C7F-EBD3-AE4B-A1B0-4E045870A9A3}"/>
    <dgm:cxn modelId="{231EBB29-8703-4384-A44F-1AA6A07EE5EF}" type="presOf" srcId="{B322E5A0-F097-43D2-8DC3-C256942EBC25}" destId="{4BAC98BC-F7D6-4D0A-953D-D741E855DDD8}" srcOrd="0" destOrd="1" presId="urn:microsoft.com/office/officeart/2005/8/layout/chevron1"/>
    <dgm:cxn modelId="{D58F3334-7F59-4655-883D-955F20D801D9}" srcId="{B1738B01-F71F-46AC-817D-75E37871B70F}" destId="{D85304E6-05F4-48F2-9315-92E213FD5334}" srcOrd="2" destOrd="0" parTransId="{8F3389AB-6B37-4612-9E83-59574B32E114}" sibTransId="{93C9ABCB-E870-4D11-8D24-FCBF1579194A}"/>
    <dgm:cxn modelId="{9C1DA95D-8194-1849-BB74-987626B65C69}" type="presOf" srcId="{15509643-69D0-9C4C-BF6E-E4E6CF27EFB3}" destId="{0E198815-91C2-4C10-AEF4-182AEEC96EED}" srcOrd="0" destOrd="0" presId="urn:microsoft.com/office/officeart/2005/8/layout/chevron1"/>
    <dgm:cxn modelId="{369BBE47-A259-E64F-8B62-50E0F78A945B}" srcId="{C8E3E601-B0BD-4572-9D70-7E69ABAB347F}" destId="{15509643-69D0-9C4C-BF6E-E4E6CF27EFB3}" srcOrd="0" destOrd="0" parTransId="{4E02D9FA-7556-2643-A5D3-4E669441D696}" sibTransId="{8913AA58-AA44-3242-A5DE-5FDD03056AEB}"/>
    <dgm:cxn modelId="{D6B77668-FA3D-4EA3-86DE-8B7D415E68A2}" type="presOf" srcId="{17F739E6-0269-4DF7-B903-945320FB85D6}" destId="{4D96D995-56DB-4E9E-886E-7BA817FD5B8E}" srcOrd="0" destOrd="1" presId="urn:microsoft.com/office/officeart/2005/8/layout/chevron1"/>
    <dgm:cxn modelId="{8AD36152-4254-4A2D-A540-9730CDF9A5C5}" srcId="{B1738B01-F71F-46AC-817D-75E37871B70F}" destId="{7DBC96BD-51D9-46A5-A4DD-CA41F8078CA1}" srcOrd="0" destOrd="0" parTransId="{75D7EDE0-17E8-4EA0-9582-752165271586}" sibTransId="{FCD6B8E0-51DD-475A-8AFF-703001AA6557}"/>
    <dgm:cxn modelId="{7CC85281-F00D-4344-8BBE-CA66469B18D0}" type="presOf" srcId="{B1738B01-F71F-46AC-817D-75E37871B70F}" destId="{33623719-682D-4D77-9A4E-30DE48823B4E}" srcOrd="0" destOrd="0" presId="urn:microsoft.com/office/officeart/2005/8/layout/chevron1"/>
    <dgm:cxn modelId="{6A39939C-D2EF-4F49-921C-6FF9D2F86E60}" type="presOf" srcId="{2CCDD21E-0E18-6240-80CB-9699804A13C1}" destId="{4BAC98BC-F7D6-4D0A-953D-D741E855DDD8}" srcOrd="0" destOrd="0" presId="urn:microsoft.com/office/officeart/2005/8/layout/chevron1"/>
    <dgm:cxn modelId="{7FF494A1-AF69-484C-A233-5F7F39E93F74}" srcId="{D85304E6-05F4-48F2-9315-92E213FD5334}" destId="{B322E5A0-F097-43D2-8DC3-C256942EBC25}" srcOrd="1" destOrd="0" parTransId="{21F45818-44BB-465C-AE24-D857C81269D5}" sibTransId="{5428A7DB-0BEA-495C-9D9D-2A1591BBCFB2}"/>
    <dgm:cxn modelId="{C6BD4CD4-4DA7-F34D-A586-D0B826F2B8D4}" type="presOf" srcId="{21ED9DC9-D16D-514B-967C-4342E575CED3}" destId="{4D96D995-56DB-4E9E-886E-7BA817FD5B8E}" srcOrd="0" destOrd="0" presId="urn:microsoft.com/office/officeart/2005/8/layout/chevron1"/>
    <dgm:cxn modelId="{C0AC47DB-3419-BD43-9971-EF4A89A6AD8A}" srcId="{7DBC96BD-51D9-46A5-A4DD-CA41F8078CA1}" destId="{21ED9DC9-D16D-514B-967C-4342E575CED3}" srcOrd="0" destOrd="0" parTransId="{9C5294B6-D472-6E40-BA0E-7A13ADE18D74}" sibTransId="{88651CA1-7064-0D42-BFFB-407848539574}"/>
    <dgm:cxn modelId="{88D867DE-9406-4417-B0C3-BFB31CCE9E56}" srcId="{7DBC96BD-51D9-46A5-A4DD-CA41F8078CA1}" destId="{17F739E6-0269-4DF7-B903-945320FB85D6}" srcOrd="1" destOrd="0" parTransId="{5EE76736-24FB-44BE-A6A2-FFDD6F7A4B00}" sibTransId="{B4CFDB7D-C3FF-4CF8-93A5-86E8C8A22AAE}"/>
    <dgm:cxn modelId="{114146E3-776C-4683-B990-BC1720C9F3FF}" srcId="{B1738B01-F71F-46AC-817D-75E37871B70F}" destId="{C8E3E601-B0BD-4572-9D70-7E69ABAB347F}" srcOrd="1" destOrd="0" parTransId="{6D617119-0D37-46B0-935F-6D63A4B75B75}" sibTransId="{29FE3F9C-6632-429B-98FE-F35AE5FB5DE1}"/>
    <dgm:cxn modelId="{2EEDC4E3-4300-4A57-BF91-FB8592FFE74E}" type="presOf" srcId="{C8E3E601-B0BD-4572-9D70-7E69ABAB347F}" destId="{1F7CADEC-EF69-4D5A-AB3B-0AB421BC0E40}" srcOrd="0" destOrd="0" presId="urn:microsoft.com/office/officeart/2005/8/layout/chevron1"/>
    <dgm:cxn modelId="{DA6EE0EC-995C-482E-ACF5-B91DDCE302CA}" type="presOf" srcId="{D85304E6-05F4-48F2-9315-92E213FD5334}" destId="{98C76482-5CD4-42CC-9967-A93D99C4C77A}" srcOrd="0" destOrd="0" presId="urn:microsoft.com/office/officeart/2005/8/layout/chevron1"/>
    <dgm:cxn modelId="{8C4706FE-8455-42C2-8835-B865E5B2F68B}" type="presOf" srcId="{8E00CA67-5DBE-48BD-93B9-B98D4DD4C8B8}" destId="{0E198815-91C2-4C10-AEF4-182AEEC96EED}" srcOrd="0" destOrd="1" presId="urn:microsoft.com/office/officeart/2005/8/layout/chevron1"/>
    <dgm:cxn modelId="{B74472BE-8D60-4377-BF6A-BDCC89EB370D}" type="presParOf" srcId="{33623719-682D-4D77-9A4E-30DE48823B4E}" destId="{26AE3838-FFE8-46FE-A94D-B890368D7427}" srcOrd="0" destOrd="0" presId="urn:microsoft.com/office/officeart/2005/8/layout/chevron1"/>
    <dgm:cxn modelId="{03B34B5E-8560-46AD-9A91-80F2BB4970EF}" type="presParOf" srcId="{26AE3838-FFE8-46FE-A94D-B890368D7427}" destId="{FF6CA98D-11F1-4AEA-BB35-38DE707A4399}" srcOrd="0" destOrd="0" presId="urn:microsoft.com/office/officeart/2005/8/layout/chevron1"/>
    <dgm:cxn modelId="{E47884BB-DD9D-4A40-9E51-36033F78FF8B}" type="presParOf" srcId="{26AE3838-FFE8-46FE-A94D-B890368D7427}" destId="{4D96D995-56DB-4E9E-886E-7BA817FD5B8E}" srcOrd="1" destOrd="0" presId="urn:microsoft.com/office/officeart/2005/8/layout/chevron1"/>
    <dgm:cxn modelId="{8F97F91F-D51D-45D8-92C6-12362F003BE0}" type="presParOf" srcId="{33623719-682D-4D77-9A4E-30DE48823B4E}" destId="{59DCAD5E-2390-4C05-B510-7F07B6CC98DD}" srcOrd="1" destOrd="0" presId="urn:microsoft.com/office/officeart/2005/8/layout/chevron1"/>
    <dgm:cxn modelId="{4807CDCB-00CB-4AD0-8B66-0A9952D0F5C7}" type="presParOf" srcId="{33623719-682D-4D77-9A4E-30DE48823B4E}" destId="{BD7E12DD-AB5C-4073-996D-4B74130A3F93}" srcOrd="2" destOrd="0" presId="urn:microsoft.com/office/officeart/2005/8/layout/chevron1"/>
    <dgm:cxn modelId="{9B88D9B2-55AB-410A-96E7-75F5B5A90E84}" type="presParOf" srcId="{BD7E12DD-AB5C-4073-996D-4B74130A3F93}" destId="{1F7CADEC-EF69-4D5A-AB3B-0AB421BC0E40}" srcOrd="0" destOrd="0" presId="urn:microsoft.com/office/officeart/2005/8/layout/chevron1"/>
    <dgm:cxn modelId="{CDBB8327-B32B-49F7-AF8B-7B0D2D6FEAB8}" type="presParOf" srcId="{BD7E12DD-AB5C-4073-996D-4B74130A3F93}" destId="{0E198815-91C2-4C10-AEF4-182AEEC96EED}" srcOrd="1" destOrd="0" presId="urn:microsoft.com/office/officeart/2005/8/layout/chevron1"/>
    <dgm:cxn modelId="{54FE27D1-1DDD-4073-9AA5-F284C0D0508D}" type="presParOf" srcId="{33623719-682D-4D77-9A4E-30DE48823B4E}" destId="{2E0CAD20-2CBE-4F4E-B177-4A0DB4EBF2A9}" srcOrd="3" destOrd="0" presId="urn:microsoft.com/office/officeart/2005/8/layout/chevron1"/>
    <dgm:cxn modelId="{8E27CA43-ED0E-4358-9A3D-2504101E95D5}" type="presParOf" srcId="{33623719-682D-4D77-9A4E-30DE48823B4E}" destId="{0921CFD8-155D-4DCF-9C9F-E096449ABE6B}" srcOrd="4" destOrd="0" presId="urn:microsoft.com/office/officeart/2005/8/layout/chevron1"/>
    <dgm:cxn modelId="{9F00BD57-7734-40D3-A8AD-1F428196B1EB}" type="presParOf" srcId="{0921CFD8-155D-4DCF-9C9F-E096449ABE6B}" destId="{98C76482-5CD4-42CC-9967-A93D99C4C77A}" srcOrd="0" destOrd="0" presId="urn:microsoft.com/office/officeart/2005/8/layout/chevron1"/>
    <dgm:cxn modelId="{1C62D80C-17A7-4441-BEE1-EC91FE669165}" type="presParOf" srcId="{0921CFD8-155D-4DCF-9C9F-E096449ABE6B}" destId="{4BAC98BC-F7D6-4D0A-953D-D741E855DDD8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3681E5-3B67-4C76-8ED4-B0AFB4EF0A3E}" type="doc">
      <dgm:prSet loTypeId="urn:microsoft.com/office/officeart/2005/8/layout/hList6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1BA288CE-6F8C-42C2-BE1E-00D6AB7C3336}">
      <dgm:prSet phldrT="[Text]"/>
      <dgm:spPr>
        <a:solidFill>
          <a:srgbClr val="002060"/>
        </a:solidFill>
        <a:ln w="76200">
          <a:solidFill>
            <a:schemeClr val="bg1"/>
          </a:solidFill>
        </a:ln>
      </dgm:spPr>
      <dgm:t>
        <a:bodyPr/>
        <a:lstStyle/>
        <a:p>
          <a:r>
            <a:rPr lang="en-GB"/>
            <a:t>Finance and banking</a:t>
          </a:r>
        </a:p>
      </dgm:t>
    </dgm:pt>
    <dgm:pt modelId="{810FEA61-6416-4131-9EEE-185ED8A7828C}" type="parTrans" cxnId="{301FA125-0D3E-4BED-9F6A-40E8F735523C}">
      <dgm:prSet/>
      <dgm:spPr/>
      <dgm:t>
        <a:bodyPr/>
        <a:lstStyle/>
        <a:p>
          <a:endParaRPr lang="en-GB"/>
        </a:p>
      </dgm:t>
    </dgm:pt>
    <dgm:pt modelId="{9BF783AD-DC4A-4886-AF71-C95D1D4DB731}" type="sibTrans" cxnId="{301FA125-0D3E-4BED-9F6A-40E8F735523C}">
      <dgm:prSet/>
      <dgm:spPr/>
      <dgm:t>
        <a:bodyPr/>
        <a:lstStyle/>
        <a:p>
          <a:endParaRPr lang="en-GB"/>
        </a:p>
      </dgm:t>
    </dgm:pt>
    <dgm:pt modelId="{5167EAD3-287D-48E3-920A-241584A9109F}">
      <dgm:prSet phldrT="[Text]"/>
      <dgm:spPr>
        <a:solidFill>
          <a:srgbClr val="0070C0"/>
        </a:solidFill>
        <a:ln w="76200">
          <a:solidFill>
            <a:schemeClr val="bg1"/>
          </a:solidFill>
        </a:ln>
      </dgm:spPr>
      <dgm:t>
        <a:bodyPr/>
        <a:lstStyle/>
        <a:p>
          <a:r>
            <a:rPr lang="en-GB">
              <a:solidFill>
                <a:schemeClr val="bg1"/>
              </a:solidFill>
            </a:rPr>
            <a:t>Public policy </a:t>
          </a:r>
        </a:p>
      </dgm:t>
    </dgm:pt>
    <dgm:pt modelId="{A1B74854-8BBF-4FE1-ADB8-C2F1463058BF}" type="parTrans" cxnId="{C101B81A-DF50-4557-8F26-98D813EC1EF2}">
      <dgm:prSet/>
      <dgm:spPr/>
      <dgm:t>
        <a:bodyPr/>
        <a:lstStyle/>
        <a:p>
          <a:endParaRPr lang="en-GB"/>
        </a:p>
      </dgm:t>
    </dgm:pt>
    <dgm:pt modelId="{7BD07645-B865-4B0D-B2D6-1A523390BA9E}" type="sibTrans" cxnId="{C101B81A-DF50-4557-8F26-98D813EC1EF2}">
      <dgm:prSet/>
      <dgm:spPr/>
      <dgm:t>
        <a:bodyPr/>
        <a:lstStyle/>
        <a:p>
          <a:endParaRPr lang="en-GB"/>
        </a:p>
      </dgm:t>
    </dgm:pt>
    <dgm:pt modelId="{54CDEBC7-D7DD-4C52-A08B-10115DBECE98}">
      <dgm:prSet phldrT="[Text]"/>
      <dgm:spPr>
        <a:ln w="76200">
          <a:solidFill>
            <a:schemeClr val="bg1"/>
          </a:solidFill>
        </a:ln>
      </dgm:spPr>
      <dgm:t>
        <a:bodyPr/>
        <a:lstStyle/>
        <a:p>
          <a:r>
            <a:rPr lang="en-GB">
              <a:solidFill>
                <a:schemeClr val="tx1"/>
              </a:solidFill>
              <a:latin typeface="+mj-lt"/>
            </a:rPr>
            <a:t>NGOs and development organisations </a:t>
          </a:r>
          <a:br>
            <a:rPr lang="en-GB">
              <a:solidFill>
                <a:schemeClr val="tx1"/>
              </a:solidFill>
              <a:latin typeface="+mj-lt"/>
            </a:rPr>
          </a:br>
          <a:r>
            <a:rPr lang="en-GB" i="1">
              <a:solidFill>
                <a:schemeClr val="tx1"/>
              </a:solidFill>
              <a:latin typeface="+mj-lt"/>
            </a:rPr>
            <a:t>IMF, World Bank</a:t>
          </a:r>
          <a:endParaRPr lang="en-GB">
            <a:solidFill>
              <a:schemeClr val="tx1"/>
            </a:solidFill>
          </a:endParaRPr>
        </a:p>
      </dgm:t>
    </dgm:pt>
    <dgm:pt modelId="{6497358C-BFAD-43D5-AAB7-8C99D2F833B5}" type="parTrans" cxnId="{FAEE0CF7-042C-4F51-B0DB-1A15696C8A9C}">
      <dgm:prSet/>
      <dgm:spPr/>
      <dgm:t>
        <a:bodyPr/>
        <a:lstStyle/>
        <a:p>
          <a:endParaRPr lang="en-GB"/>
        </a:p>
      </dgm:t>
    </dgm:pt>
    <dgm:pt modelId="{1D44093D-CFBB-425B-9363-26679F791DFD}" type="sibTrans" cxnId="{FAEE0CF7-042C-4F51-B0DB-1A15696C8A9C}">
      <dgm:prSet/>
      <dgm:spPr/>
      <dgm:t>
        <a:bodyPr/>
        <a:lstStyle/>
        <a:p>
          <a:endParaRPr lang="en-GB"/>
        </a:p>
      </dgm:t>
    </dgm:pt>
    <dgm:pt modelId="{DE816AC7-9492-4D2E-B392-647B9BDC7C64}">
      <dgm:prSet phldrT="[Text]"/>
      <dgm:spPr>
        <a:ln w="76200">
          <a:solidFill>
            <a:schemeClr val="bg1"/>
          </a:solidFill>
        </a:ln>
      </dgm:spPr>
      <dgm:t>
        <a:bodyPr/>
        <a:lstStyle/>
        <a:p>
          <a:r>
            <a:rPr lang="en-GB">
              <a:solidFill>
                <a:schemeClr val="tx1"/>
              </a:solidFill>
            </a:rPr>
            <a:t>Accounting and Consultancy</a:t>
          </a:r>
        </a:p>
      </dgm:t>
    </dgm:pt>
    <dgm:pt modelId="{38B196A0-F253-44B7-8DB7-BE76B5F7D762}" type="parTrans" cxnId="{A560186D-E1CC-4732-884D-5CCC827D2656}">
      <dgm:prSet/>
      <dgm:spPr/>
      <dgm:t>
        <a:bodyPr/>
        <a:lstStyle/>
        <a:p>
          <a:endParaRPr lang="en-GB"/>
        </a:p>
      </dgm:t>
    </dgm:pt>
    <dgm:pt modelId="{F28C72AC-C36A-4883-81CD-23E6671B1F41}" type="sibTrans" cxnId="{A560186D-E1CC-4732-884D-5CCC827D2656}">
      <dgm:prSet/>
      <dgm:spPr/>
      <dgm:t>
        <a:bodyPr/>
        <a:lstStyle/>
        <a:p>
          <a:endParaRPr lang="en-GB"/>
        </a:p>
      </dgm:t>
    </dgm:pt>
    <dgm:pt modelId="{D14D8EBE-010B-4EB5-A3CE-871587656FFF}">
      <dgm:prSet phldrT="[Text]"/>
      <dgm:spPr>
        <a:ln w="76200">
          <a:solidFill>
            <a:schemeClr val="bg1"/>
          </a:solidFill>
        </a:ln>
      </dgm:spPr>
      <dgm:t>
        <a:bodyPr/>
        <a:lstStyle/>
        <a:p>
          <a:r>
            <a:rPr lang="en-GB">
              <a:solidFill>
                <a:schemeClr val="tx1"/>
              </a:solidFill>
            </a:rPr>
            <a:t>Industry and big tech</a:t>
          </a:r>
        </a:p>
      </dgm:t>
    </dgm:pt>
    <dgm:pt modelId="{3A6A4E99-4A1A-4AA9-AB28-587BC99A380B}" type="parTrans" cxnId="{EE47FD0C-31DD-4CB7-8BDF-F2F909E286B9}">
      <dgm:prSet/>
      <dgm:spPr/>
      <dgm:t>
        <a:bodyPr/>
        <a:lstStyle/>
        <a:p>
          <a:endParaRPr lang="en-GB"/>
        </a:p>
      </dgm:t>
    </dgm:pt>
    <dgm:pt modelId="{A0BD7E75-6964-4DC7-A775-90BAEFEAB96E}" type="sibTrans" cxnId="{EE47FD0C-31DD-4CB7-8BDF-F2F909E286B9}">
      <dgm:prSet/>
      <dgm:spPr/>
      <dgm:t>
        <a:bodyPr/>
        <a:lstStyle/>
        <a:p>
          <a:endParaRPr lang="en-GB"/>
        </a:p>
      </dgm:t>
    </dgm:pt>
    <dgm:pt modelId="{58ED2966-6042-47F3-8ABC-873C44482ED7}">
      <dgm:prSet phldrT="[Text]"/>
      <dgm:spPr>
        <a:ln w="76200">
          <a:solidFill>
            <a:schemeClr val="bg1"/>
          </a:solidFill>
        </a:ln>
      </dgm:spPr>
      <dgm:t>
        <a:bodyPr/>
        <a:lstStyle/>
        <a:p>
          <a:r>
            <a:rPr lang="en-GB">
              <a:solidFill>
                <a:schemeClr val="tx1"/>
              </a:solidFill>
            </a:rPr>
            <a:t>Media</a:t>
          </a:r>
        </a:p>
      </dgm:t>
    </dgm:pt>
    <dgm:pt modelId="{658527BF-3AF1-4385-BA50-AFDB56716043}" type="parTrans" cxnId="{2FD26689-CC80-4515-836D-CA29BA5CD844}">
      <dgm:prSet/>
      <dgm:spPr/>
      <dgm:t>
        <a:bodyPr/>
        <a:lstStyle/>
        <a:p>
          <a:endParaRPr lang="en-GB"/>
        </a:p>
      </dgm:t>
    </dgm:pt>
    <dgm:pt modelId="{32C6E0B6-CE9E-4D25-A401-8F40A61F49DE}" type="sibTrans" cxnId="{2FD26689-CC80-4515-836D-CA29BA5CD844}">
      <dgm:prSet/>
      <dgm:spPr/>
      <dgm:t>
        <a:bodyPr/>
        <a:lstStyle/>
        <a:p>
          <a:endParaRPr lang="en-GB"/>
        </a:p>
      </dgm:t>
    </dgm:pt>
    <dgm:pt modelId="{2C953AB0-CAEB-4837-92B8-6C04B4597384}" type="pres">
      <dgm:prSet presAssocID="{533681E5-3B67-4C76-8ED4-B0AFB4EF0A3E}" presName="Name0" presStyleCnt="0">
        <dgm:presLayoutVars>
          <dgm:dir/>
          <dgm:resizeHandles val="exact"/>
        </dgm:presLayoutVars>
      </dgm:prSet>
      <dgm:spPr/>
    </dgm:pt>
    <dgm:pt modelId="{543D07DE-4780-4A3E-B82A-27535A5F160B}" type="pres">
      <dgm:prSet presAssocID="{1BA288CE-6F8C-42C2-BE1E-00D6AB7C3336}" presName="node" presStyleLbl="node1" presStyleIdx="0" presStyleCnt="6">
        <dgm:presLayoutVars>
          <dgm:bulletEnabled val="1"/>
        </dgm:presLayoutVars>
      </dgm:prSet>
      <dgm:spPr/>
    </dgm:pt>
    <dgm:pt modelId="{D1A29E81-A9C9-483B-96C8-F4597E0723A9}" type="pres">
      <dgm:prSet presAssocID="{9BF783AD-DC4A-4886-AF71-C95D1D4DB731}" presName="sibTrans" presStyleCnt="0"/>
      <dgm:spPr/>
    </dgm:pt>
    <dgm:pt modelId="{EFC8C0CC-619E-4063-B305-2BA7B2386AE7}" type="pres">
      <dgm:prSet presAssocID="{5167EAD3-287D-48E3-920A-241584A9109F}" presName="node" presStyleLbl="node1" presStyleIdx="1" presStyleCnt="6" custLinFactX="-1435" custLinFactNeighborX="-100000">
        <dgm:presLayoutVars>
          <dgm:bulletEnabled val="1"/>
        </dgm:presLayoutVars>
      </dgm:prSet>
      <dgm:spPr/>
    </dgm:pt>
    <dgm:pt modelId="{69191CC6-7EB3-4C1E-B578-ACFF1F88B572}" type="pres">
      <dgm:prSet presAssocID="{7BD07645-B865-4B0D-B2D6-1A523390BA9E}" presName="sibTrans" presStyleCnt="0"/>
      <dgm:spPr/>
    </dgm:pt>
    <dgm:pt modelId="{0366C9E4-BECC-4372-B25A-E622CE647FA1}" type="pres">
      <dgm:prSet presAssocID="{54CDEBC7-D7DD-4C52-A08B-10115DBECE98}" presName="node" presStyleLbl="node1" presStyleIdx="2" presStyleCnt="6" custLinFactX="-13452" custLinFactNeighborX="-100000">
        <dgm:presLayoutVars>
          <dgm:bulletEnabled val="1"/>
        </dgm:presLayoutVars>
      </dgm:prSet>
      <dgm:spPr/>
    </dgm:pt>
    <dgm:pt modelId="{9CC818F0-2F06-4F63-9348-CB3615C0C984}" type="pres">
      <dgm:prSet presAssocID="{1D44093D-CFBB-425B-9363-26679F791DFD}" presName="sibTrans" presStyleCnt="0"/>
      <dgm:spPr/>
    </dgm:pt>
    <dgm:pt modelId="{EB4709E5-E4E4-48FE-AFCC-3CC619596719}" type="pres">
      <dgm:prSet presAssocID="{DE816AC7-9492-4D2E-B392-647B9BDC7C64}" presName="node" presStyleLbl="node1" presStyleIdx="3" presStyleCnt="6" custLinFactX="-24324" custLinFactNeighborX="-100000">
        <dgm:presLayoutVars>
          <dgm:bulletEnabled val="1"/>
        </dgm:presLayoutVars>
      </dgm:prSet>
      <dgm:spPr/>
    </dgm:pt>
    <dgm:pt modelId="{40A72D6C-4C40-4DB0-8FF8-729056D64AC9}" type="pres">
      <dgm:prSet presAssocID="{F28C72AC-C36A-4883-81CD-23E6671B1F41}" presName="sibTrans" presStyleCnt="0"/>
      <dgm:spPr/>
    </dgm:pt>
    <dgm:pt modelId="{799A1804-6C4E-4176-B41B-9CEC7BA4F8D6}" type="pres">
      <dgm:prSet presAssocID="{D14D8EBE-010B-4EB5-A3CE-871587656FFF}" presName="node" presStyleLbl="node1" presStyleIdx="4" presStyleCnt="6" custLinFactX="-40568" custLinFactNeighborX="-100000" custLinFactNeighborY="395">
        <dgm:presLayoutVars>
          <dgm:bulletEnabled val="1"/>
        </dgm:presLayoutVars>
      </dgm:prSet>
      <dgm:spPr/>
    </dgm:pt>
    <dgm:pt modelId="{1E61B876-CAB5-4FF5-8059-F6B2074745D0}" type="pres">
      <dgm:prSet presAssocID="{A0BD7E75-6964-4DC7-A775-90BAEFEAB96E}" presName="sibTrans" presStyleCnt="0"/>
      <dgm:spPr/>
    </dgm:pt>
    <dgm:pt modelId="{C7CCEB7D-35DC-40E2-A3A7-8CC1B33BD7C8}" type="pres">
      <dgm:prSet presAssocID="{58ED2966-6042-47F3-8ABC-873C44482ED7}" presName="node" presStyleLbl="node1" presStyleIdx="5" presStyleCnt="6" custLinFactX="-53157" custLinFactNeighborX="-100000" custLinFactNeighborY="-395">
        <dgm:presLayoutVars>
          <dgm:bulletEnabled val="1"/>
        </dgm:presLayoutVars>
      </dgm:prSet>
      <dgm:spPr/>
    </dgm:pt>
  </dgm:ptLst>
  <dgm:cxnLst>
    <dgm:cxn modelId="{EE47FD0C-31DD-4CB7-8BDF-F2F909E286B9}" srcId="{533681E5-3B67-4C76-8ED4-B0AFB4EF0A3E}" destId="{D14D8EBE-010B-4EB5-A3CE-871587656FFF}" srcOrd="4" destOrd="0" parTransId="{3A6A4E99-4A1A-4AA9-AB28-587BC99A380B}" sibTransId="{A0BD7E75-6964-4DC7-A775-90BAEFEAB96E}"/>
    <dgm:cxn modelId="{C101B81A-DF50-4557-8F26-98D813EC1EF2}" srcId="{533681E5-3B67-4C76-8ED4-B0AFB4EF0A3E}" destId="{5167EAD3-287D-48E3-920A-241584A9109F}" srcOrd="1" destOrd="0" parTransId="{A1B74854-8BBF-4FE1-ADB8-C2F1463058BF}" sibTransId="{7BD07645-B865-4B0D-B2D6-1A523390BA9E}"/>
    <dgm:cxn modelId="{301FA125-0D3E-4BED-9F6A-40E8F735523C}" srcId="{533681E5-3B67-4C76-8ED4-B0AFB4EF0A3E}" destId="{1BA288CE-6F8C-42C2-BE1E-00D6AB7C3336}" srcOrd="0" destOrd="0" parTransId="{810FEA61-6416-4131-9EEE-185ED8A7828C}" sibTransId="{9BF783AD-DC4A-4886-AF71-C95D1D4DB731}"/>
    <dgm:cxn modelId="{EABB1F2D-CA67-40B5-B47C-2861F7D20F6F}" type="presOf" srcId="{DE816AC7-9492-4D2E-B392-647B9BDC7C64}" destId="{EB4709E5-E4E4-48FE-AFCC-3CC619596719}" srcOrd="0" destOrd="0" presId="urn:microsoft.com/office/officeart/2005/8/layout/hList6"/>
    <dgm:cxn modelId="{5B189238-C12F-4E84-A4B1-A5DE4973CBCC}" type="presOf" srcId="{D14D8EBE-010B-4EB5-A3CE-871587656FFF}" destId="{799A1804-6C4E-4176-B41B-9CEC7BA4F8D6}" srcOrd="0" destOrd="0" presId="urn:microsoft.com/office/officeart/2005/8/layout/hList6"/>
    <dgm:cxn modelId="{A560186D-E1CC-4732-884D-5CCC827D2656}" srcId="{533681E5-3B67-4C76-8ED4-B0AFB4EF0A3E}" destId="{DE816AC7-9492-4D2E-B392-647B9BDC7C64}" srcOrd="3" destOrd="0" parTransId="{38B196A0-F253-44B7-8DB7-BE76B5F7D762}" sibTransId="{F28C72AC-C36A-4883-81CD-23E6671B1F41}"/>
    <dgm:cxn modelId="{E843A678-770D-42B1-9689-4D06B96FD29C}" type="presOf" srcId="{5167EAD3-287D-48E3-920A-241584A9109F}" destId="{EFC8C0CC-619E-4063-B305-2BA7B2386AE7}" srcOrd="0" destOrd="0" presId="urn:microsoft.com/office/officeart/2005/8/layout/hList6"/>
    <dgm:cxn modelId="{2FD26689-CC80-4515-836D-CA29BA5CD844}" srcId="{533681E5-3B67-4C76-8ED4-B0AFB4EF0A3E}" destId="{58ED2966-6042-47F3-8ABC-873C44482ED7}" srcOrd="5" destOrd="0" parTransId="{658527BF-3AF1-4385-BA50-AFDB56716043}" sibTransId="{32C6E0B6-CE9E-4D25-A401-8F40A61F49DE}"/>
    <dgm:cxn modelId="{A4091490-4C9E-4D8D-904D-35D2DAE88293}" type="presOf" srcId="{58ED2966-6042-47F3-8ABC-873C44482ED7}" destId="{C7CCEB7D-35DC-40E2-A3A7-8CC1B33BD7C8}" srcOrd="0" destOrd="0" presId="urn:microsoft.com/office/officeart/2005/8/layout/hList6"/>
    <dgm:cxn modelId="{FA39E19B-C1E2-4003-9D62-9471B338FD63}" type="presOf" srcId="{54CDEBC7-D7DD-4C52-A08B-10115DBECE98}" destId="{0366C9E4-BECC-4372-B25A-E622CE647FA1}" srcOrd="0" destOrd="0" presId="urn:microsoft.com/office/officeart/2005/8/layout/hList6"/>
    <dgm:cxn modelId="{99A40FCB-FA75-407B-942C-588407C17300}" type="presOf" srcId="{1BA288CE-6F8C-42C2-BE1E-00D6AB7C3336}" destId="{543D07DE-4780-4A3E-B82A-27535A5F160B}" srcOrd="0" destOrd="0" presId="urn:microsoft.com/office/officeart/2005/8/layout/hList6"/>
    <dgm:cxn modelId="{483423E9-942F-4ABF-92E8-818F34A3FAE5}" type="presOf" srcId="{533681E5-3B67-4C76-8ED4-B0AFB4EF0A3E}" destId="{2C953AB0-CAEB-4837-92B8-6C04B4597384}" srcOrd="0" destOrd="0" presId="urn:microsoft.com/office/officeart/2005/8/layout/hList6"/>
    <dgm:cxn modelId="{FAEE0CF7-042C-4F51-B0DB-1A15696C8A9C}" srcId="{533681E5-3B67-4C76-8ED4-B0AFB4EF0A3E}" destId="{54CDEBC7-D7DD-4C52-A08B-10115DBECE98}" srcOrd="2" destOrd="0" parTransId="{6497358C-BFAD-43D5-AAB7-8C99D2F833B5}" sibTransId="{1D44093D-CFBB-425B-9363-26679F791DFD}"/>
    <dgm:cxn modelId="{277C3256-E745-46B9-9F9A-C222972B051A}" type="presParOf" srcId="{2C953AB0-CAEB-4837-92B8-6C04B4597384}" destId="{543D07DE-4780-4A3E-B82A-27535A5F160B}" srcOrd="0" destOrd="0" presId="urn:microsoft.com/office/officeart/2005/8/layout/hList6"/>
    <dgm:cxn modelId="{39BA9777-29A9-4FF1-B3B8-A4316307DB6B}" type="presParOf" srcId="{2C953AB0-CAEB-4837-92B8-6C04B4597384}" destId="{D1A29E81-A9C9-483B-96C8-F4597E0723A9}" srcOrd="1" destOrd="0" presId="urn:microsoft.com/office/officeart/2005/8/layout/hList6"/>
    <dgm:cxn modelId="{B4B900DB-3F05-43F4-90A4-1F42C2719E26}" type="presParOf" srcId="{2C953AB0-CAEB-4837-92B8-6C04B4597384}" destId="{EFC8C0CC-619E-4063-B305-2BA7B2386AE7}" srcOrd="2" destOrd="0" presId="urn:microsoft.com/office/officeart/2005/8/layout/hList6"/>
    <dgm:cxn modelId="{B8634A8E-20FC-4755-86B6-E3BC399ACE5C}" type="presParOf" srcId="{2C953AB0-CAEB-4837-92B8-6C04B4597384}" destId="{69191CC6-7EB3-4C1E-B578-ACFF1F88B572}" srcOrd="3" destOrd="0" presId="urn:microsoft.com/office/officeart/2005/8/layout/hList6"/>
    <dgm:cxn modelId="{5E033EF1-800C-426E-883E-E1C0DDB309D5}" type="presParOf" srcId="{2C953AB0-CAEB-4837-92B8-6C04B4597384}" destId="{0366C9E4-BECC-4372-B25A-E622CE647FA1}" srcOrd="4" destOrd="0" presId="urn:microsoft.com/office/officeart/2005/8/layout/hList6"/>
    <dgm:cxn modelId="{C201AC49-D961-4C21-883E-0E8BF0BB57CF}" type="presParOf" srcId="{2C953AB0-CAEB-4837-92B8-6C04B4597384}" destId="{9CC818F0-2F06-4F63-9348-CB3615C0C984}" srcOrd="5" destOrd="0" presId="urn:microsoft.com/office/officeart/2005/8/layout/hList6"/>
    <dgm:cxn modelId="{46635F14-06A2-4ABD-B470-A431F931703A}" type="presParOf" srcId="{2C953AB0-CAEB-4837-92B8-6C04B4597384}" destId="{EB4709E5-E4E4-48FE-AFCC-3CC619596719}" srcOrd="6" destOrd="0" presId="urn:microsoft.com/office/officeart/2005/8/layout/hList6"/>
    <dgm:cxn modelId="{E3E468D4-CDDE-4720-B5C1-7A36B7A6CD82}" type="presParOf" srcId="{2C953AB0-CAEB-4837-92B8-6C04B4597384}" destId="{40A72D6C-4C40-4DB0-8FF8-729056D64AC9}" srcOrd="7" destOrd="0" presId="urn:microsoft.com/office/officeart/2005/8/layout/hList6"/>
    <dgm:cxn modelId="{3C5E7FD1-D59A-4FBE-9DD0-49143C3B4CF0}" type="presParOf" srcId="{2C953AB0-CAEB-4837-92B8-6C04B4597384}" destId="{799A1804-6C4E-4176-B41B-9CEC7BA4F8D6}" srcOrd="8" destOrd="0" presId="urn:microsoft.com/office/officeart/2005/8/layout/hList6"/>
    <dgm:cxn modelId="{B2D811D3-1E3C-43D0-BD46-8EE972B6C6C9}" type="presParOf" srcId="{2C953AB0-CAEB-4837-92B8-6C04B4597384}" destId="{1E61B876-CAB5-4FF5-8059-F6B2074745D0}" srcOrd="9" destOrd="0" presId="urn:microsoft.com/office/officeart/2005/8/layout/hList6"/>
    <dgm:cxn modelId="{23A0C00D-6BBB-4333-9F09-6641C40ED2BA}" type="presParOf" srcId="{2C953AB0-CAEB-4837-92B8-6C04B4597384}" destId="{C7CCEB7D-35DC-40E2-A3A7-8CC1B33BD7C8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A2A145-B43C-4942-84A7-FE942793E267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7739485-77C8-4C4F-83B9-51516308CEB8}">
      <dgm:prSet phldrT="[Text]"/>
      <dgm:spPr>
        <a:solidFill>
          <a:srgbClr val="0070C0"/>
        </a:solidFill>
        <a:ln w="76200">
          <a:solidFill>
            <a:schemeClr val="bg1"/>
          </a:solidFill>
        </a:ln>
      </dgm:spPr>
      <dgm:t>
        <a:bodyPr/>
        <a:lstStyle/>
        <a:p>
          <a:r>
            <a:rPr lang="en-GB"/>
            <a:t>Our teaching</a:t>
          </a:r>
        </a:p>
      </dgm:t>
    </dgm:pt>
    <dgm:pt modelId="{A9F3826C-4AA6-4128-A678-E67B2DF2DB33}" type="parTrans" cxnId="{9355A934-57F9-4BC1-86AB-9DA247BCB51E}">
      <dgm:prSet/>
      <dgm:spPr/>
      <dgm:t>
        <a:bodyPr/>
        <a:lstStyle/>
        <a:p>
          <a:endParaRPr lang="en-GB"/>
        </a:p>
      </dgm:t>
    </dgm:pt>
    <dgm:pt modelId="{99D62C26-CEBE-45CE-BA20-571A4E542479}" type="sibTrans" cxnId="{9355A934-57F9-4BC1-86AB-9DA247BCB51E}">
      <dgm:prSet/>
      <dgm:spPr/>
      <dgm:t>
        <a:bodyPr/>
        <a:lstStyle/>
        <a:p>
          <a:endParaRPr lang="en-GB"/>
        </a:p>
      </dgm:t>
    </dgm:pt>
    <dgm:pt modelId="{CE8D90FB-E837-4CB2-8BA7-B571E8D94144}">
      <dgm:prSet phldrT="[Text]"/>
      <dgm:spPr>
        <a:solidFill>
          <a:schemeClr val="accent1">
            <a:lumMod val="60000"/>
            <a:lumOff val="40000"/>
          </a:schemeClr>
        </a:solidFill>
        <a:ln w="76200">
          <a:solidFill>
            <a:schemeClr val="bg1"/>
          </a:solidFill>
        </a:ln>
      </dgm:spPr>
      <dgm:t>
        <a:bodyPr/>
        <a:lstStyle/>
        <a:p>
          <a:r>
            <a:rPr lang="en-GB">
              <a:solidFill>
                <a:schemeClr val="tx1"/>
              </a:solidFill>
            </a:rPr>
            <a:t>Your bright future</a:t>
          </a:r>
        </a:p>
      </dgm:t>
    </dgm:pt>
    <dgm:pt modelId="{C93B9AF5-7D8F-4F6C-92A6-6D7BD538A850}" type="parTrans" cxnId="{C6759662-19D4-400A-B708-56C15C5C55FD}">
      <dgm:prSet/>
      <dgm:spPr/>
      <dgm:t>
        <a:bodyPr/>
        <a:lstStyle/>
        <a:p>
          <a:endParaRPr lang="en-GB"/>
        </a:p>
      </dgm:t>
    </dgm:pt>
    <dgm:pt modelId="{08FC98DD-CC24-4440-9836-604ABF4C5CD1}" type="sibTrans" cxnId="{C6759662-19D4-400A-B708-56C15C5C55FD}">
      <dgm:prSet/>
      <dgm:spPr/>
      <dgm:t>
        <a:bodyPr/>
        <a:lstStyle/>
        <a:p>
          <a:endParaRPr lang="en-GB"/>
        </a:p>
      </dgm:t>
    </dgm:pt>
    <dgm:pt modelId="{54D178D6-6414-42A7-8FF1-4FA3E6133406}">
      <dgm:prSet phldrT="[Text]"/>
      <dgm:spPr>
        <a:solidFill>
          <a:srgbClr val="002060"/>
        </a:solidFill>
        <a:ln w="76200">
          <a:solidFill>
            <a:schemeClr val="bg1"/>
          </a:solidFill>
        </a:ln>
      </dgm:spPr>
      <dgm:t>
        <a:bodyPr/>
        <a:lstStyle/>
        <a:p>
          <a:r>
            <a:rPr lang="en-GB">
              <a:solidFill>
                <a:schemeClr val="bg1"/>
              </a:solidFill>
            </a:rPr>
            <a:t>Our academic reputation</a:t>
          </a:r>
        </a:p>
      </dgm:t>
    </dgm:pt>
    <dgm:pt modelId="{851DC36A-5E0B-4D7F-9788-C0128DC554F0}" type="sibTrans" cxnId="{5E9B19D7-E4E2-4C58-968A-F4E647C9D6B1}">
      <dgm:prSet/>
      <dgm:spPr/>
      <dgm:t>
        <a:bodyPr/>
        <a:lstStyle/>
        <a:p>
          <a:endParaRPr lang="en-GB"/>
        </a:p>
      </dgm:t>
    </dgm:pt>
    <dgm:pt modelId="{5C325ADF-D7E3-4559-901D-1B0A4AC916D8}" type="parTrans" cxnId="{5E9B19D7-E4E2-4C58-968A-F4E647C9D6B1}">
      <dgm:prSet/>
      <dgm:spPr/>
      <dgm:t>
        <a:bodyPr/>
        <a:lstStyle/>
        <a:p>
          <a:endParaRPr lang="en-GB"/>
        </a:p>
      </dgm:t>
    </dgm:pt>
    <dgm:pt modelId="{54A174F1-D216-4857-9BC9-86BACBDF494D}" type="pres">
      <dgm:prSet presAssocID="{42A2A145-B43C-4942-84A7-FE942793E267}" presName="Name0" presStyleCnt="0">
        <dgm:presLayoutVars>
          <dgm:dir/>
          <dgm:resizeHandles val="exact"/>
        </dgm:presLayoutVars>
      </dgm:prSet>
      <dgm:spPr/>
    </dgm:pt>
    <dgm:pt modelId="{6535E32F-DD2B-4641-B919-40C3E43C25F6}" type="pres">
      <dgm:prSet presAssocID="{54D178D6-6414-42A7-8FF1-4FA3E6133406}" presName="node" presStyleLbl="node1" presStyleIdx="0" presStyleCnt="3">
        <dgm:presLayoutVars>
          <dgm:bulletEnabled val="1"/>
        </dgm:presLayoutVars>
      </dgm:prSet>
      <dgm:spPr/>
    </dgm:pt>
    <dgm:pt modelId="{0704847D-90EA-4D05-BEC3-1C6E3E408866}" type="pres">
      <dgm:prSet presAssocID="{851DC36A-5E0B-4D7F-9788-C0128DC554F0}" presName="sibTrans" presStyleCnt="0"/>
      <dgm:spPr/>
    </dgm:pt>
    <dgm:pt modelId="{7073DAC2-981D-40CF-8C98-979A41FC4E5C}" type="pres">
      <dgm:prSet presAssocID="{C7739485-77C8-4C4F-83B9-51516308CEB8}" presName="node" presStyleLbl="node1" presStyleIdx="1" presStyleCnt="3" custLinFactX="-5033" custLinFactNeighborX="-100000">
        <dgm:presLayoutVars>
          <dgm:bulletEnabled val="1"/>
        </dgm:presLayoutVars>
      </dgm:prSet>
      <dgm:spPr/>
    </dgm:pt>
    <dgm:pt modelId="{F4088690-3EC4-4CDB-B084-25468F488D68}" type="pres">
      <dgm:prSet presAssocID="{99D62C26-CEBE-45CE-BA20-571A4E542479}" presName="sibTrans" presStyleCnt="0"/>
      <dgm:spPr/>
    </dgm:pt>
    <dgm:pt modelId="{76696CB8-B5B2-464D-B568-85A7A16E4EB7}" type="pres">
      <dgm:prSet presAssocID="{CE8D90FB-E837-4CB2-8BA7-B571E8D94144}" presName="node" presStyleLbl="node1" presStyleIdx="2" presStyleCnt="3" custLinFactX="-15648" custLinFactNeighborX="-100000" custLinFactNeighborY="-895">
        <dgm:presLayoutVars>
          <dgm:bulletEnabled val="1"/>
        </dgm:presLayoutVars>
      </dgm:prSet>
      <dgm:spPr/>
    </dgm:pt>
  </dgm:ptLst>
  <dgm:cxnLst>
    <dgm:cxn modelId="{7B95D000-5617-4412-B647-CE8232064C90}" type="presOf" srcId="{54D178D6-6414-42A7-8FF1-4FA3E6133406}" destId="{6535E32F-DD2B-4641-B919-40C3E43C25F6}" srcOrd="0" destOrd="0" presId="urn:microsoft.com/office/officeart/2005/8/layout/hList6"/>
    <dgm:cxn modelId="{9355A934-57F9-4BC1-86AB-9DA247BCB51E}" srcId="{42A2A145-B43C-4942-84A7-FE942793E267}" destId="{C7739485-77C8-4C4F-83B9-51516308CEB8}" srcOrd="1" destOrd="0" parTransId="{A9F3826C-4AA6-4128-A678-E67B2DF2DB33}" sibTransId="{99D62C26-CEBE-45CE-BA20-571A4E542479}"/>
    <dgm:cxn modelId="{C6759662-19D4-400A-B708-56C15C5C55FD}" srcId="{42A2A145-B43C-4942-84A7-FE942793E267}" destId="{CE8D90FB-E837-4CB2-8BA7-B571E8D94144}" srcOrd="2" destOrd="0" parTransId="{C93B9AF5-7D8F-4F6C-92A6-6D7BD538A850}" sibTransId="{08FC98DD-CC24-4440-9836-604ABF4C5CD1}"/>
    <dgm:cxn modelId="{464C324E-51BD-4FE7-B03B-95FF52205F98}" type="presOf" srcId="{C7739485-77C8-4C4F-83B9-51516308CEB8}" destId="{7073DAC2-981D-40CF-8C98-979A41FC4E5C}" srcOrd="0" destOrd="0" presId="urn:microsoft.com/office/officeart/2005/8/layout/hList6"/>
    <dgm:cxn modelId="{C39E507B-8522-4BBD-A816-5A70A0E30E6C}" type="presOf" srcId="{CE8D90FB-E837-4CB2-8BA7-B571E8D94144}" destId="{76696CB8-B5B2-464D-B568-85A7A16E4EB7}" srcOrd="0" destOrd="0" presId="urn:microsoft.com/office/officeart/2005/8/layout/hList6"/>
    <dgm:cxn modelId="{5E9B19D7-E4E2-4C58-968A-F4E647C9D6B1}" srcId="{42A2A145-B43C-4942-84A7-FE942793E267}" destId="{54D178D6-6414-42A7-8FF1-4FA3E6133406}" srcOrd="0" destOrd="0" parTransId="{5C325ADF-D7E3-4559-901D-1B0A4AC916D8}" sibTransId="{851DC36A-5E0B-4D7F-9788-C0128DC554F0}"/>
    <dgm:cxn modelId="{3D984DE4-0A84-4A44-A723-A9466F20E024}" type="presOf" srcId="{42A2A145-B43C-4942-84A7-FE942793E267}" destId="{54A174F1-D216-4857-9BC9-86BACBDF494D}" srcOrd="0" destOrd="0" presId="urn:microsoft.com/office/officeart/2005/8/layout/hList6"/>
    <dgm:cxn modelId="{2F58C7DD-475B-493E-A4D6-77D5588B5F9F}" type="presParOf" srcId="{54A174F1-D216-4857-9BC9-86BACBDF494D}" destId="{6535E32F-DD2B-4641-B919-40C3E43C25F6}" srcOrd="0" destOrd="0" presId="urn:microsoft.com/office/officeart/2005/8/layout/hList6"/>
    <dgm:cxn modelId="{0AB7CD97-A554-4464-AB17-810557938B88}" type="presParOf" srcId="{54A174F1-D216-4857-9BC9-86BACBDF494D}" destId="{0704847D-90EA-4D05-BEC3-1C6E3E408866}" srcOrd="1" destOrd="0" presId="urn:microsoft.com/office/officeart/2005/8/layout/hList6"/>
    <dgm:cxn modelId="{5267C0CF-39E9-4333-AAAC-7CA26CE1F2D5}" type="presParOf" srcId="{54A174F1-D216-4857-9BC9-86BACBDF494D}" destId="{7073DAC2-981D-40CF-8C98-979A41FC4E5C}" srcOrd="2" destOrd="0" presId="urn:microsoft.com/office/officeart/2005/8/layout/hList6"/>
    <dgm:cxn modelId="{2CC12E4B-C3F5-4344-B17B-0C49190C259C}" type="presParOf" srcId="{54A174F1-D216-4857-9BC9-86BACBDF494D}" destId="{F4088690-3EC4-4CDB-B084-25468F488D68}" srcOrd="3" destOrd="0" presId="urn:microsoft.com/office/officeart/2005/8/layout/hList6"/>
    <dgm:cxn modelId="{16BB4FA4-A894-46A5-A738-754880CF485A}" type="presParOf" srcId="{54A174F1-D216-4857-9BC9-86BACBDF494D}" destId="{76696CB8-B5B2-464D-B568-85A7A16E4EB7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112DAA-92C9-49A2-A108-B5C575358312}" type="doc">
      <dgm:prSet loTypeId="urn:microsoft.com/office/officeart/2005/8/layout/list1" loCatId="list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5CF31665-DDE0-428B-BE94-C06DAE16FFDD}">
      <dgm:prSet phldrT="[Text]"/>
      <dgm:spPr>
        <a:solidFill>
          <a:srgbClr val="002060"/>
        </a:solidFill>
      </dgm:spPr>
      <dgm:t>
        <a:bodyPr/>
        <a:lstStyle/>
        <a:p>
          <a:r>
            <a:rPr lang="en-GB" b="1">
              <a:solidFill>
                <a:schemeClr val="bg1"/>
              </a:solidFill>
            </a:rPr>
            <a:t>Our research</a:t>
          </a:r>
        </a:p>
      </dgm:t>
    </dgm:pt>
    <dgm:pt modelId="{0087CAE3-F33C-475C-BE91-744EB3A20039}" type="parTrans" cxnId="{0D5EC96C-7918-4612-B61B-AF0DD0C23916}">
      <dgm:prSet/>
      <dgm:spPr/>
      <dgm:t>
        <a:bodyPr/>
        <a:lstStyle/>
        <a:p>
          <a:endParaRPr lang="en-GB"/>
        </a:p>
      </dgm:t>
    </dgm:pt>
    <dgm:pt modelId="{1087A817-9CD4-48AF-99AA-B2F29A9193D0}" type="sibTrans" cxnId="{0D5EC96C-7918-4612-B61B-AF0DD0C23916}">
      <dgm:prSet/>
      <dgm:spPr/>
      <dgm:t>
        <a:bodyPr/>
        <a:lstStyle/>
        <a:p>
          <a:endParaRPr lang="en-GB"/>
        </a:p>
      </dgm:t>
    </dgm:pt>
    <dgm:pt modelId="{5E7CFC0F-EEF2-4188-8B46-FC2B0B260FDA}">
      <dgm:prSet phldrT="[Text]"/>
      <dgm:spPr/>
      <dgm:t>
        <a:bodyPr/>
        <a:lstStyle/>
        <a:p>
          <a:pPr rtl="0"/>
          <a:r>
            <a:rPr lang="en-US"/>
            <a:t>Over </a:t>
          </a:r>
          <a:r>
            <a:rPr lang="en-US">
              <a:latin typeface="Arial" panose="020B0604020202020204"/>
            </a:rPr>
            <a:t>97</a:t>
          </a:r>
          <a:r>
            <a:rPr lang="en-US"/>
            <a:t>% of Bristol’s Economics and Econometrics research is rated either “world leading” or “internationally excellent”. (REF 2021)</a:t>
          </a:r>
          <a:endParaRPr lang="en-GB"/>
        </a:p>
      </dgm:t>
    </dgm:pt>
    <dgm:pt modelId="{DA343560-4D1A-44A8-A7D1-55D9F907CEFB}" type="parTrans" cxnId="{34F9E974-9DD7-4016-B6B2-0FA360BAA79D}">
      <dgm:prSet/>
      <dgm:spPr/>
      <dgm:t>
        <a:bodyPr/>
        <a:lstStyle/>
        <a:p>
          <a:endParaRPr lang="en-GB"/>
        </a:p>
      </dgm:t>
    </dgm:pt>
    <dgm:pt modelId="{6B3D1600-2D5F-46A5-B9D3-7FBAFED27DE3}" type="sibTrans" cxnId="{34F9E974-9DD7-4016-B6B2-0FA360BAA79D}">
      <dgm:prSet/>
      <dgm:spPr/>
      <dgm:t>
        <a:bodyPr/>
        <a:lstStyle/>
        <a:p>
          <a:endParaRPr lang="en-GB"/>
        </a:p>
      </dgm:t>
    </dgm:pt>
    <dgm:pt modelId="{03A02EBA-1371-42E7-B661-BBDE29075872}">
      <dgm:prSet phldrT="[Text]"/>
      <dgm:spPr>
        <a:solidFill>
          <a:srgbClr val="0070C0"/>
        </a:solidFill>
      </dgm:spPr>
      <dgm:t>
        <a:bodyPr/>
        <a:lstStyle/>
        <a:p>
          <a:r>
            <a:rPr lang="en-GB" b="1">
              <a:solidFill>
                <a:schemeClr val="bg1"/>
              </a:solidFill>
            </a:rPr>
            <a:t>Our rankings</a:t>
          </a:r>
        </a:p>
      </dgm:t>
    </dgm:pt>
    <dgm:pt modelId="{FC030885-F027-4633-8824-60AAADC66C11}" type="parTrans" cxnId="{42CF20CA-D518-40A0-9DE3-961381F1CB87}">
      <dgm:prSet/>
      <dgm:spPr/>
      <dgm:t>
        <a:bodyPr/>
        <a:lstStyle/>
        <a:p>
          <a:endParaRPr lang="en-GB"/>
        </a:p>
      </dgm:t>
    </dgm:pt>
    <dgm:pt modelId="{0CCC3D22-87F1-4A47-983D-8FBAF27DD538}" type="sibTrans" cxnId="{42CF20CA-D518-40A0-9DE3-961381F1CB87}">
      <dgm:prSet/>
      <dgm:spPr/>
      <dgm:t>
        <a:bodyPr/>
        <a:lstStyle/>
        <a:p>
          <a:endParaRPr lang="en-GB"/>
        </a:p>
      </dgm:t>
    </dgm:pt>
    <dgm:pt modelId="{AA614A2D-5C93-48F9-B8E1-596EBAD8E8A9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GB" b="1"/>
            <a:t>Our world-class experts</a:t>
          </a:r>
        </a:p>
      </dgm:t>
    </dgm:pt>
    <dgm:pt modelId="{14E5A6DA-665E-4E45-9693-71117DE81153}" type="parTrans" cxnId="{96C87B2E-A79B-4ABF-B327-F0057DF6154A}">
      <dgm:prSet/>
      <dgm:spPr/>
      <dgm:t>
        <a:bodyPr/>
        <a:lstStyle/>
        <a:p>
          <a:endParaRPr lang="en-GB"/>
        </a:p>
      </dgm:t>
    </dgm:pt>
    <dgm:pt modelId="{94570CAB-CA40-464C-B8FF-F089A82AC0B1}" type="sibTrans" cxnId="{96C87B2E-A79B-4ABF-B327-F0057DF6154A}">
      <dgm:prSet/>
      <dgm:spPr/>
      <dgm:t>
        <a:bodyPr/>
        <a:lstStyle/>
        <a:p>
          <a:endParaRPr lang="en-GB"/>
        </a:p>
      </dgm:t>
    </dgm:pt>
    <dgm:pt modelId="{F4DEB207-D181-4214-9A1C-D2271E187B84}">
      <dgm:prSet phldrT="[Text]"/>
      <dgm:spPr/>
      <dgm:t>
        <a:bodyPr/>
        <a:lstStyle/>
        <a:p>
          <a:pPr rtl="0"/>
          <a:r>
            <a:rPr lang="en-GB">
              <a:latin typeface="Arial" panose="020B0604020202020204"/>
            </a:rPr>
            <a:t>Top</a:t>
          </a:r>
          <a:r>
            <a:rPr lang="en-GB"/>
            <a:t> </a:t>
          </a:r>
          <a:r>
            <a:rPr lang="en-GB">
              <a:latin typeface="Arial" panose="020B0604020202020204"/>
            </a:rPr>
            <a:t>5 in UK for Economics and Econometrics research output (REF 2021) </a:t>
          </a:r>
          <a:endParaRPr lang="en-GB"/>
        </a:p>
      </dgm:t>
    </dgm:pt>
    <dgm:pt modelId="{FDB04E1E-8357-4C91-A581-6B0E991CC186}" type="parTrans" cxnId="{860DF044-A976-41E0-934F-596F8E86DF0A}">
      <dgm:prSet/>
      <dgm:spPr/>
      <dgm:t>
        <a:bodyPr/>
        <a:lstStyle/>
        <a:p>
          <a:endParaRPr lang="en-GB"/>
        </a:p>
      </dgm:t>
    </dgm:pt>
    <dgm:pt modelId="{DCE0D2CE-5D25-4492-88EB-06A6873B7DAD}" type="sibTrans" cxnId="{860DF044-A976-41E0-934F-596F8E86DF0A}">
      <dgm:prSet/>
      <dgm:spPr/>
      <dgm:t>
        <a:bodyPr/>
        <a:lstStyle/>
        <a:p>
          <a:endParaRPr lang="en-GB"/>
        </a:p>
      </dgm:t>
    </dgm:pt>
    <dgm:pt modelId="{DF9BCA57-D310-4605-8E0A-76BF239C8DAC}">
      <dgm:prSet phldrT="[Text]"/>
      <dgm:spPr/>
      <dgm:t>
        <a:bodyPr/>
        <a:lstStyle/>
        <a:p>
          <a:pPr rtl="0"/>
          <a:r>
            <a:rPr lang="en-GB" b="0" i="0"/>
            <a:t>Top </a:t>
          </a:r>
          <a:r>
            <a:rPr lang="en-GB" b="0" i="0">
              <a:latin typeface="Arial" panose="020B0604020202020204"/>
            </a:rPr>
            <a:t>5 in UK for Economics and Econometrics "world leading" impact (REF 2021</a:t>
          </a:r>
          <a:r>
            <a:rPr lang="en-GB">
              <a:latin typeface="Arial" panose="020B0604020202020204"/>
            </a:rPr>
            <a:t>)</a:t>
          </a:r>
          <a:endParaRPr lang="en-GB"/>
        </a:p>
      </dgm:t>
    </dgm:pt>
    <dgm:pt modelId="{98B32871-0B92-43C4-8D40-D9CFAFB91746}" type="parTrans" cxnId="{D65ABAD9-DE62-4241-A065-D61929C4E688}">
      <dgm:prSet/>
      <dgm:spPr/>
      <dgm:t>
        <a:bodyPr/>
        <a:lstStyle/>
        <a:p>
          <a:endParaRPr lang="en-GB"/>
        </a:p>
      </dgm:t>
    </dgm:pt>
    <dgm:pt modelId="{6354DC6B-DA57-43B8-9B40-6E339AE5E8AE}" type="sibTrans" cxnId="{D65ABAD9-DE62-4241-A065-D61929C4E688}">
      <dgm:prSet/>
      <dgm:spPr/>
      <dgm:t>
        <a:bodyPr/>
        <a:lstStyle/>
        <a:p>
          <a:endParaRPr lang="en-GB"/>
        </a:p>
      </dgm:t>
    </dgm:pt>
    <dgm:pt modelId="{CBBB7864-5BC0-48AE-AB57-E385B19CFA5B}">
      <dgm:prSet phldrT="[Text]"/>
      <dgm:spPr/>
      <dgm:t>
        <a:bodyPr/>
        <a:lstStyle/>
        <a:p>
          <a:r>
            <a:rPr lang="en-GB"/>
            <a:t>2015 Nobel prize winner, Angus Deaton is a former Bristol professor</a:t>
          </a:r>
        </a:p>
      </dgm:t>
    </dgm:pt>
    <dgm:pt modelId="{7DAA400F-2865-4824-9130-1366A9A907C8}" type="parTrans" cxnId="{B3EE74AA-B684-4778-94D1-BCDFFFD6C2A4}">
      <dgm:prSet/>
      <dgm:spPr/>
      <dgm:t>
        <a:bodyPr/>
        <a:lstStyle/>
        <a:p>
          <a:endParaRPr lang="en-GB"/>
        </a:p>
      </dgm:t>
    </dgm:pt>
    <dgm:pt modelId="{F7D013F7-04C1-4003-897B-2ECD465062A8}" type="sibTrans" cxnId="{B3EE74AA-B684-4778-94D1-BCDFFFD6C2A4}">
      <dgm:prSet/>
      <dgm:spPr/>
      <dgm:t>
        <a:bodyPr/>
        <a:lstStyle/>
        <a:p>
          <a:endParaRPr lang="en-GB"/>
        </a:p>
      </dgm:t>
    </dgm:pt>
    <dgm:pt modelId="{A4FC6A2C-07AE-4812-B2EB-5BA66E32CCC8}">
      <dgm:prSet phldrT="[Text]"/>
      <dgm:spPr/>
      <dgm:t>
        <a:bodyPr/>
        <a:lstStyle/>
        <a:p>
          <a:pPr rtl="0"/>
          <a:r>
            <a:rPr lang="en-GB"/>
            <a:t>Be taught by people whose </a:t>
          </a:r>
          <a:r>
            <a:rPr lang="en-GB">
              <a:latin typeface="Arial" panose="020B0604020202020204"/>
            </a:rPr>
            <a:t>cutting edge research is</a:t>
          </a:r>
          <a:r>
            <a:rPr lang="en-GB"/>
            <a:t> changing policy and practice</a:t>
          </a:r>
        </a:p>
      </dgm:t>
    </dgm:pt>
    <dgm:pt modelId="{036CA425-B0BD-4153-BDC3-3DBCDCA02A76}" type="parTrans" cxnId="{F2E4B8C5-AF18-4C58-9518-8D587E9B72F1}">
      <dgm:prSet/>
      <dgm:spPr/>
      <dgm:t>
        <a:bodyPr/>
        <a:lstStyle/>
        <a:p>
          <a:endParaRPr lang="en-GB"/>
        </a:p>
      </dgm:t>
    </dgm:pt>
    <dgm:pt modelId="{CFBBE112-5919-436A-8873-2F26B8A2F4F1}" type="sibTrans" cxnId="{F2E4B8C5-AF18-4C58-9518-8D587E9B72F1}">
      <dgm:prSet/>
      <dgm:spPr/>
      <dgm:t>
        <a:bodyPr/>
        <a:lstStyle/>
        <a:p>
          <a:endParaRPr lang="en-GB"/>
        </a:p>
      </dgm:t>
    </dgm:pt>
    <dgm:pt modelId="{46CFD308-837F-463B-A64B-703CA04209A5}" type="pres">
      <dgm:prSet presAssocID="{B6112DAA-92C9-49A2-A108-B5C575358312}" presName="linear" presStyleCnt="0">
        <dgm:presLayoutVars>
          <dgm:dir/>
          <dgm:animLvl val="lvl"/>
          <dgm:resizeHandles val="exact"/>
        </dgm:presLayoutVars>
      </dgm:prSet>
      <dgm:spPr/>
    </dgm:pt>
    <dgm:pt modelId="{3EBDCC74-1203-489D-A9B4-49B4842DDB44}" type="pres">
      <dgm:prSet presAssocID="{5CF31665-DDE0-428B-BE94-C06DAE16FFDD}" presName="parentLin" presStyleCnt="0"/>
      <dgm:spPr/>
    </dgm:pt>
    <dgm:pt modelId="{0E10C6C2-C6DB-4683-9F58-0BAE17C9E42F}" type="pres">
      <dgm:prSet presAssocID="{5CF31665-DDE0-428B-BE94-C06DAE16FFDD}" presName="parentLeftMargin" presStyleLbl="node1" presStyleIdx="0" presStyleCnt="3"/>
      <dgm:spPr/>
    </dgm:pt>
    <dgm:pt modelId="{58713977-0FDA-4034-BF05-FB46CF21129E}" type="pres">
      <dgm:prSet presAssocID="{5CF31665-DDE0-428B-BE94-C06DAE16FFD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7BECB80-E9F0-4B4F-8DE4-9D9419BF2973}" type="pres">
      <dgm:prSet presAssocID="{5CF31665-DDE0-428B-BE94-C06DAE16FFDD}" presName="negativeSpace" presStyleCnt="0"/>
      <dgm:spPr/>
    </dgm:pt>
    <dgm:pt modelId="{26351C95-A13D-4E6D-AEED-59430FF2119A}" type="pres">
      <dgm:prSet presAssocID="{5CF31665-DDE0-428B-BE94-C06DAE16FFDD}" presName="childText" presStyleLbl="conFgAcc1" presStyleIdx="0" presStyleCnt="3">
        <dgm:presLayoutVars>
          <dgm:bulletEnabled val="1"/>
        </dgm:presLayoutVars>
      </dgm:prSet>
      <dgm:spPr/>
    </dgm:pt>
    <dgm:pt modelId="{10B04171-1A07-4938-8B14-605F75E123F5}" type="pres">
      <dgm:prSet presAssocID="{1087A817-9CD4-48AF-99AA-B2F29A9193D0}" presName="spaceBetweenRectangles" presStyleCnt="0"/>
      <dgm:spPr/>
    </dgm:pt>
    <dgm:pt modelId="{518BDF20-3A5F-46B3-8C9C-40D1C5D66CE2}" type="pres">
      <dgm:prSet presAssocID="{03A02EBA-1371-42E7-B661-BBDE29075872}" presName="parentLin" presStyleCnt="0"/>
      <dgm:spPr/>
    </dgm:pt>
    <dgm:pt modelId="{9293C02C-DF88-4F06-AEF7-86578727D441}" type="pres">
      <dgm:prSet presAssocID="{03A02EBA-1371-42E7-B661-BBDE29075872}" presName="parentLeftMargin" presStyleLbl="node1" presStyleIdx="0" presStyleCnt="3"/>
      <dgm:spPr/>
    </dgm:pt>
    <dgm:pt modelId="{D02AD36E-3CBD-4378-8847-D42525CA4DE0}" type="pres">
      <dgm:prSet presAssocID="{03A02EBA-1371-42E7-B661-BBDE2907587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EF9AD72-33C6-46E3-8736-DB6E9A6597B7}" type="pres">
      <dgm:prSet presAssocID="{03A02EBA-1371-42E7-B661-BBDE29075872}" presName="negativeSpace" presStyleCnt="0"/>
      <dgm:spPr/>
    </dgm:pt>
    <dgm:pt modelId="{5FFC19BF-3846-45A2-AE65-80DA1CB72B26}" type="pres">
      <dgm:prSet presAssocID="{03A02EBA-1371-42E7-B661-BBDE29075872}" presName="childText" presStyleLbl="conFgAcc1" presStyleIdx="1" presStyleCnt="3">
        <dgm:presLayoutVars>
          <dgm:bulletEnabled val="1"/>
        </dgm:presLayoutVars>
      </dgm:prSet>
      <dgm:spPr/>
    </dgm:pt>
    <dgm:pt modelId="{4F7FF546-922D-42E5-B774-DE15A9FAB5C6}" type="pres">
      <dgm:prSet presAssocID="{0CCC3D22-87F1-4A47-983D-8FBAF27DD538}" presName="spaceBetweenRectangles" presStyleCnt="0"/>
      <dgm:spPr/>
    </dgm:pt>
    <dgm:pt modelId="{AEBE3BCB-8834-4CA0-B0A3-A96AF279B694}" type="pres">
      <dgm:prSet presAssocID="{AA614A2D-5C93-48F9-B8E1-596EBAD8E8A9}" presName="parentLin" presStyleCnt="0"/>
      <dgm:spPr/>
    </dgm:pt>
    <dgm:pt modelId="{58482E7F-29E2-4ED7-91FD-F332E7AEC019}" type="pres">
      <dgm:prSet presAssocID="{AA614A2D-5C93-48F9-B8E1-596EBAD8E8A9}" presName="parentLeftMargin" presStyleLbl="node1" presStyleIdx="1" presStyleCnt="3"/>
      <dgm:spPr/>
    </dgm:pt>
    <dgm:pt modelId="{471EDC3E-9614-4F8C-A9D8-30C2BF4261D1}" type="pres">
      <dgm:prSet presAssocID="{AA614A2D-5C93-48F9-B8E1-596EBAD8E8A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25D576F-E6CD-43CA-B9C7-BBBAE758B6E8}" type="pres">
      <dgm:prSet presAssocID="{AA614A2D-5C93-48F9-B8E1-596EBAD8E8A9}" presName="negativeSpace" presStyleCnt="0"/>
      <dgm:spPr/>
    </dgm:pt>
    <dgm:pt modelId="{8EFCDB2F-EAE9-474A-B6A7-8F691C8CA849}" type="pres">
      <dgm:prSet presAssocID="{AA614A2D-5C93-48F9-B8E1-596EBAD8E8A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470EE06-72D0-416D-855E-5CD988368385}" type="presOf" srcId="{AA614A2D-5C93-48F9-B8E1-596EBAD8E8A9}" destId="{58482E7F-29E2-4ED7-91FD-F332E7AEC019}" srcOrd="0" destOrd="0" presId="urn:microsoft.com/office/officeart/2005/8/layout/list1"/>
    <dgm:cxn modelId="{34E39008-42B6-45E3-B400-6D6FEFC99D76}" type="presOf" srcId="{DF9BCA57-D310-4605-8E0A-76BF239C8DAC}" destId="{5FFC19BF-3846-45A2-AE65-80DA1CB72B26}" srcOrd="0" destOrd="1" presId="urn:microsoft.com/office/officeart/2005/8/layout/list1"/>
    <dgm:cxn modelId="{518D5B1C-AD02-4FA0-BEA6-017A251F0283}" type="presOf" srcId="{AA614A2D-5C93-48F9-B8E1-596EBAD8E8A9}" destId="{471EDC3E-9614-4F8C-A9D8-30C2BF4261D1}" srcOrd="1" destOrd="0" presId="urn:microsoft.com/office/officeart/2005/8/layout/list1"/>
    <dgm:cxn modelId="{27A16B27-CF8A-4F74-81F9-5F866C85DD3E}" type="presOf" srcId="{B6112DAA-92C9-49A2-A108-B5C575358312}" destId="{46CFD308-837F-463B-A64B-703CA04209A5}" srcOrd="0" destOrd="0" presId="urn:microsoft.com/office/officeart/2005/8/layout/list1"/>
    <dgm:cxn modelId="{96C87B2E-A79B-4ABF-B327-F0057DF6154A}" srcId="{B6112DAA-92C9-49A2-A108-B5C575358312}" destId="{AA614A2D-5C93-48F9-B8E1-596EBAD8E8A9}" srcOrd="2" destOrd="0" parTransId="{14E5A6DA-665E-4E45-9693-71117DE81153}" sibTransId="{94570CAB-CA40-464C-B8FF-F089A82AC0B1}"/>
    <dgm:cxn modelId="{4563DE31-7B80-4955-AAD7-26BF8A919967}" type="presOf" srcId="{03A02EBA-1371-42E7-B661-BBDE29075872}" destId="{D02AD36E-3CBD-4378-8847-D42525CA4DE0}" srcOrd="1" destOrd="0" presId="urn:microsoft.com/office/officeart/2005/8/layout/list1"/>
    <dgm:cxn modelId="{ED77155E-EC7A-41DC-8CA2-A14ABA6DFE9A}" type="presOf" srcId="{A4FC6A2C-07AE-4812-B2EB-5BA66E32CCC8}" destId="{8EFCDB2F-EAE9-474A-B6A7-8F691C8CA849}" srcOrd="0" destOrd="1" presId="urn:microsoft.com/office/officeart/2005/8/layout/list1"/>
    <dgm:cxn modelId="{860DF044-A976-41E0-934F-596F8E86DF0A}" srcId="{03A02EBA-1371-42E7-B661-BBDE29075872}" destId="{F4DEB207-D181-4214-9A1C-D2271E187B84}" srcOrd="0" destOrd="0" parTransId="{FDB04E1E-8357-4C91-A581-6B0E991CC186}" sibTransId="{DCE0D2CE-5D25-4492-88EB-06A6873B7DAD}"/>
    <dgm:cxn modelId="{8B8D8147-0ABA-420E-9573-994CC8AA5F93}" type="presOf" srcId="{CBBB7864-5BC0-48AE-AB57-E385B19CFA5B}" destId="{8EFCDB2F-EAE9-474A-B6A7-8F691C8CA849}" srcOrd="0" destOrd="0" presId="urn:microsoft.com/office/officeart/2005/8/layout/list1"/>
    <dgm:cxn modelId="{5F5E4868-6928-48E8-AA54-3A8652542274}" type="presOf" srcId="{03A02EBA-1371-42E7-B661-BBDE29075872}" destId="{9293C02C-DF88-4F06-AEF7-86578727D441}" srcOrd="0" destOrd="0" presId="urn:microsoft.com/office/officeart/2005/8/layout/list1"/>
    <dgm:cxn modelId="{0D5EC96C-7918-4612-B61B-AF0DD0C23916}" srcId="{B6112DAA-92C9-49A2-A108-B5C575358312}" destId="{5CF31665-DDE0-428B-BE94-C06DAE16FFDD}" srcOrd="0" destOrd="0" parTransId="{0087CAE3-F33C-475C-BE91-744EB3A20039}" sibTransId="{1087A817-9CD4-48AF-99AA-B2F29A9193D0}"/>
    <dgm:cxn modelId="{5FAB904F-2077-4F01-AED2-59779A7562F9}" type="presOf" srcId="{5E7CFC0F-EEF2-4188-8B46-FC2B0B260FDA}" destId="{26351C95-A13D-4E6D-AEED-59430FF2119A}" srcOrd="0" destOrd="0" presId="urn:microsoft.com/office/officeart/2005/8/layout/list1"/>
    <dgm:cxn modelId="{34F9E974-9DD7-4016-B6B2-0FA360BAA79D}" srcId="{5CF31665-DDE0-428B-BE94-C06DAE16FFDD}" destId="{5E7CFC0F-EEF2-4188-8B46-FC2B0B260FDA}" srcOrd="0" destOrd="0" parTransId="{DA343560-4D1A-44A8-A7D1-55D9F907CEFB}" sibTransId="{6B3D1600-2D5F-46A5-B9D3-7FBAFED27DE3}"/>
    <dgm:cxn modelId="{0562FB75-4B9B-4EDB-9B4E-54255E637ED5}" type="presOf" srcId="{5CF31665-DDE0-428B-BE94-C06DAE16FFDD}" destId="{58713977-0FDA-4034-BF05-FB46CF21129E}" srcOrd="1" destOrd="0" presId="urn:microsoft.com/office/officeart/2005/8/layout/list1"/>
    <dgm:cxn modelId="{892F1780-CE73-471C-A3D3-7B57D66219C5}" type="presOf" srcId="{F4DEB207-D181-4214-9A1C-D2271E187B84}" destId="{5FFC19BF-3846-45A2-AE65-80DA1CB72B26}" srcOrd="0" destOrd="0" presId="urn:microsoft.com/office/officeart/2005/8/layout/list1"/>
    <dgm:cxn modelId="{F537C8A6-BC27-40E7-8A5F-EC118EA78A87}" type="presOf" srcId="{5CF31665-DDE0-428B-BE94-C06DAE16FFDD}" destId="{0E10C6C2-C6DB-4683-9F58-0BAE17C9E42F}" srcOrd="0" destOrd="0" presId="urn:microsoft.com/office/officeart/2005/8/layout/list1"/>
    <dgm:cxn modelId="{B3EE74AA-B684-4778-94D1-BCDFFFD6C2A4}" srcId="{AA614A2D-5C93-48F9-B8E1-596EBAD8E8A9}" destId="{CBBB7864-5BC0-48AE-AB57-E385B19CFA5B}" srcOrd="0" destOrd="0" parTransId="{7DAA400F-2865-4824-9130-1366A9A907C8}" sibTransId="{F7D013F7-04C1-4003-897B-2ECD465062A8}"/>
    <dgm:cxn modelId="{F2E4B8C5-AF18-4C58-9518-8D587E9B72F1}" srcId="{AA614A2D-5C93-48F9-B8E1-596EBAD8E8A9}" destId="{A4FC6A2C-07AE-4812-B2EB-5BA66E32CCC8}" srcOrd="1" destOrd="0" parTransId="{036CA425-B0BD-4153-BDC3-3DBCDCA02A76}" sibTransId="{CFBBE112-5919-436A-8873-2F26B8A2F4F1}"/>
    <dgm:cxn modelId="{42CF20CA-D518-40A0-9DE3-961381F1CB87}" srcId="{B6112DAA-92C9-49A2-A108-B5C575358312}" destId="{03A02EBA-1371-42E7-B661-BBDE29075872}" srcOrd="1" destOrd="0" parTransId="{FC030885-F027-4633-8824-60AAADC66C11}" sibTransId="{0CCC3D22-87F1-4A47-983D-8FBAF27DD538}"/>
    <dgm:cxn modelId="{D65ABAD9-DE62-4241-A065-D61929C4E688}" srcId="{03A02EBA-1371-42E7-B661-BBDE29075872}" destId="{DF9BCA57-D310-4605-8E0A-76BF239C8DAC}" srcOrd="1" destOrd="0" parTransId="{98B32871-0B92-43C4-8D40-D9CFAFB91746}" sibTransId="{6354DC6B-DA57-43B8-9B40-6E339AE5E8AE}"/>
    <dgm:cxn modelId="{79B9BEDA-5551-474E-9116-CBE06E89A3C2}" type="presParOf" srcId="{46CFD308-837F-463B-A64B-703CA04209A5}" destId="{3EBDCC74-1203-489D-A9B4-49B4842DDB44}" srcOrd="0" destOrd="0" presId="urn:microsoft.com/office/officeart/2005/8/layout/list1"/>
    <dgm:cxn modelId="{2DF09B2F-9BE5-4B2A-8605-E24BFCF76AF7}" type="presParOf" srcId="{3EBDCC74-1203-489D-A9B4-49B4842DDB44}" destId="{0E10C6C2-C6DB-4683-9F58-0BAE17C9E42F}" srcOrd="0" destOrd="0" presId="urn:microsoft.com/office/officeart/2005/8/layout/list1"/>
    <dgm:cxn modelId="{1BD66E3D-D261-42B0-B641-F41A0C64619D}" type="presParOf" srcId="{3EBDCC74-1203-489D-A9B4-49B4842DDB44}" destId="{58713977-0FDA-4034-BF05-FB46CF21129E}" srcOrd="1" destOrd="0" presId="urn:microsoft.com/office/officeart/2005/8/layout/list1"/>
    <dgm:cxn modelId="{4527FE88-B921-4744-8C8D-E6860FCD9FB5}" type="presParOf" srcId="{46CFD308-837F-463B-A64B-703CA04209A5}" destId="{E7BECB80-E9F0-4B4F-8DE4-9D9419BF2973}" srcOrd="1" destOrd="0" presId="urn:microsoft.com/office/officeart/2005/8/layout/list1"/>
    <dgm:cxn modelId="{02D667C4-A059-461D-A71B-D8774FF4E3E3}" type="presParOf" srcId="{46CFD308-837F-463B-A64B-703CA04209A5}" destId="{26351C95-A13D-4E6D-AEED-59430FF2119A}" srcOrd="2" destOrd="0" presId="urn:microsoft.com/office/officeart/2005/8/layout/list1"/>
    <dgm:cxn modelId="{CE555012-29C0-4426-BABC-A579774D99D0}" type="presParOf" srcId="{46CFD308-837F-463B-A64B-703CA04209A5}" destId="{10B04171-1A07-4938-8B14-605F75E123F5}" srcOrd="3" destOrd="0" presId="urn:microsoft.com/office/officeart/2005/8/layout/list1"/>
    <dgm:cxn modelId="{D1F17506-B7EA-4B79-BFC9-9C86CE761EC6}" type="presParOf" srcId="{46CFD308-837F-463B-A64B-703CA04209A5}" destId="{518BDF20-3A5F-46B3-8C9C-40D1C5D66CE2}" srcOrd="4" destOrd="0" presId="urn:microsoft.com/office/officeart/2005/8/layout/list1"/>
    <dgm:cxn modelId="{2A1A0762-5E0B-4F4F-B303-D250FAEE787B}" type="presParOf" srcId="{518BDF20-3A5F-46B3-8C9C-40D1C5D66CE2}" destId="{9293C02C-DF88-4F06-AEF7-86578727D441}" srcOrd="0" destOrd="0" presId="urn:microsoft.com/office/officeart/2005/8/layout/list1"/>
    <dgm:cxn modelId="{5C1CDDCC-9C00-43F3-82A4-4AA6EBEFA2E7}" type="presParOf" srcId="{518BDF20-3A5F-46B3-8C9C-40D1C5D66CE2}" destId="{D02AD36E-3CBD-4378-8847-D42525CA4DE0}" srcOrd="1" destOrd="0" presId="urn:microsoft.com/office/officeart/2005/8/layout/list1"/>
    <dgm:cxn modelId="{00A4D506-2039-43EE-8BCA-DD57C14B36FF}" type="presParOf" srcId="{46CFD308-837F-463B-A64B-703CA04209A5}" destId="{EEF9AD72-33C6-46E3-8736-DB6E9A6597B7}" srcOrd="5" destOrd="0" presId="urn:microsoft.com/office/officeart/2005/8/layout/list1"/>
    <dgm:cxn modelId="{254D7CBD-D126-4204-8F6A-B44687067B54}" type="presParOf" srcId="{46CFD308-837F-463B-A64B-703CA04209A5}" destId="{5FFC19BF-3846-45A2-AE65-80DA1CB72B26}" srcOrd="6" destOrd="0" presId="urn:microsoft.com/office/officeart/2005/8/layout/list1"/>
    <dgm:cxn modelId="{F64DDD76-63DE-4CA0-A36C-E6F96460A1B8}" type="presParOf" srcId="{46CFD308-837F-463B-A64B-703CA04209A5}" destId="{4F7FF546-922D-42E5-B774-DE15A9FAB5C6}" srcOrd="7" destOrd="0" presId="urn:microsoft.com/office/officeart/2005/8/layout/list1"/>
    <dgm:cxn modelId="{B5EAA50B-94AD-4D4C-A7DE-8004C458E461}" type="presParOf" srcId="{46CFD308-837F-463B-A64B-703CA04209A5}" destId="{AEBE3BCB-8834-4CA0-B0A3-A96AF279B694}" srcOrd="8" destOrd="0" presId="urn:microsoft.com/office/officeart/2005/8/layout/list1"/>
    <dgm:cxn modelId="{4A77B9D4-0FD1-45B3-B915-3E38C9DBFD3F}" type="presParOf" srcId="{AEBE3BCB-8834-4CA0-B0A3-A96AF279B694}" destId="{58482E7F-29E2-4ED7-91FD-F332E7AEC019}" srcOrd="0" destOrd="0" presId="urn:microsoft.com/office/officeart/2005/8/layout/list1"/>
    <dgm:cxn modelId="{EDCB764B-B995-4735-A13A-6C92756EA6EF}" type="presParOf" srcId="{AEBE3BCB-8834-4CA0-B0A3-A96AF279B694}" destId="{471EDC3E-9614-4F8C-A9D8-30C2BF4261D1}" srcOrd="1" destOrd="0" presId="urn:microsoft.com/office/officeart/2005/8/layout/list1"/>
    <dgm:cxn modelId="{296700B1-2A9B-498C-8CD6-49C707234EA1}" type="presParOf" srcId="{46CFD308-837F-463B-A64B-703CA04209A5}" destId="{325D576F-E6CD-43CA-B9C7-BBBAE758B6E8}" srcOrd="9" destOrd="0" presId="urn:microsoft.com/office/officeart/2005/8/layout/list1"/>
    <dgm:cxn modelId="{86EC2C83-126C-4E9A-B16E-E7936AA0E8F8}" type="presParOf" srcId="{46CFD308-837F-463B-A64B-703CA04209A5}" destId="{8EFCDB2F-EAE9-474A-B6A7-8F691C8CA84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8E0A70-18EF-4A18-A048-331B9CB126CA}" type="doc">
      <dgm:prSet loTypeId="urn:diagrams.loki3.com/Bracket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BED399DF-0F8C-4CE1-8E3F-4B1BFB19E71E}">
      <dgm:prSet phldrT="[Text]"/>
      <dgm:spPr/>
      <dgm:t>
        <a:bodyPr/>
        <a:lstStyle/>
        <a:p>
          <a:r>
            <a:rPr lang="en-GB" b="1">
              <a:solidFill>
                <a:srgbClr val="002060"/>
              </a:solidFill>
            </a:rPr>
            <a:t>Careers Service</a:t>
          </a:r>
        </a:p>
      </dgm:t>
    </dgm:pt>
    <dgm:pt modelId="{03299E43-2FEB-4ACA-92F4-E9826BEA15E4}" type="parTrans" cxnId="{CDD11098-4B82-4CC9-8B8E-050BB8857311}">
      <dgm:prSet/>
      <dgm:spPr/>
      <dgm:t>
        <a:bodyPr/>
        <a:lstStyle/>
        <a:p>
          <a:endParaRPr lang="en-GB"/>
        </a:p>
      </dgm:t>
    </dgm:pt>
    <dgm:pt modelId="{09A1EC3D-24AA-4CE4-B64C-AD130E432CC3}" type="sibTrans" cxnId="{CDD11098-4B82-4CC9-8B8E-050BB8857311}">
      <dgm:prSet/>
      <dgm:spPr/>
      <dgm:t>
        <a:bodyPr/>
        <a:lstStyle/>
        <a:p>
          <a:endParaRPr lang="en-GB"/>
        </a:p>
      </dgm:t>
    </dgm:pt>
    <dgm:pt modelId="{37582DB8-D583-40C8-8228-EE8AE86BE703}">
      <dgm:prSet phldrT="[Text]"/>
      <dgm:spPr/>
      <dgm:t>
        <a:bodyPr/>
        <a:lstStyle/>
        <a:p>
          <a:r>
            <a:rPr lang="en-GB" b="1">
              <a:solidFill>
                <a:schemeClr val="accent1">
                  <a:lumMod val="50000"/>
                </a:schemeClr>
              </a:solidFill>
            </a:rPr>
            <a:t>Professional Liaison Network</a:t>
          </a:r>
        </a:p>
      </dgm:t>
    </dgm:pt>
    <dgm:pt modelId="{A89C6194-11B4-4CB8-8C3D-4B6B5B646282}" type="parTrans" cxnId="{8D63D9ED-EA61-4BCF-A7DC-B3E575A47ABC}">
      <dgm:prSet/>
      <dgm:spPr/>
      <dgm:t>
        <a:bodyPr/>
        <a:lstStyle/>
        <a:p>
          <a:endParaRPr lang="en-GB"/>
        </a:p>
      </dgm:t>
    </dgm:pt>
    <dgm:pt modelId="{FB851BEF-161A-4E60-9B02-F86E05DED436}" type="sibTrans" cxnId="{8D63D9ED-EA61-4BCF-A7DC-B3E575A47ABC}">
      <dgm:prSet/>
      <dgm:spPr/>
      <dgm:t>
        <a:bodyPr/>
        <a:lstStyle/>
        <a:p>
          <a:endParaRPr lang="en-GB"/>
        </a:p>
      </dgm:t>
    </dgm:pt>
    <dgm:pt modelId="{EA4FE176-F07A-4E05-B4CF-CB3CFB661B70}">
      <dgm:prSet phldrT="[Text]"/>
      <dgm:spPr/>
      <dgm:t>
        <a:bodyPr/>
        <a:lstStyle/>
        <a:p>
          <a:r>
            <a:rPr lang="en-GB" b="1">
              <a:solidFill>
                <a:srgbClr val="0070C0"/>
              </a:solidFill>
            </a:rPr>
            <a:t>Student societies</a:t>
          </a:r>
        </a:p>
      </dgm:t>
    </dgm:pt>
    <dgm:pt modelId="{44614954-3208-4BB7-8524-894C36114C61}" type="parTrans" cxnId="{E848A194-3F20-497E-91E1-AE1320B2A6EA}">
      <dgm:prSet/>
      <dgm:spPr/>
      <dgm:t>
        <a:bodyPr/>
        <a:lstStyle/>
        <a:p>
          <a:endParaRPr lang="en-GB"/>
        </a:p>
      </dgm:t>
    </dgm:pt>
    <dgm:pt modelId="{71C72C2C-40FE-4CF8-AEE2-86DD81BFDD79}" type="sibTrans" cxnId="{E848A194-3F20-497E-91E1-AE1320B2A6EA}">
      <dgm:prSet/>
      <dgm:spPr/>
      <dgm:t>
        <a:bodyPr/>
        <a:lstStyle/>
        <a:p>
          <a:endParaRPr lang="en-GB"/>
        </a:p>
      </dgm:t>
    </dgm:pt>
    <dgm:pt modelId="{8FD75A82-8300-4BC6-9994-BE84CE7E6A95}">
      <dgm:prSet phldrT="[Text]"/>
      <dgm:spPr>
        <a:ln w="28575">
          <a:solidFill>
            <a:srgbClr val="002060"/>
          </a:solidFill>
        </a:ln>
      </dgm:spPr>
      <dgm:t>
        <a:bodyPr/>
        <a:lstStyle/>
        <a:p>
          <a:r>
            <a:rPr lang="en-GB"/>
            <a:t>General support and advice</a:t>
          </a:r>
        </a:p>
      </dgm:t>
    </dgm:pt>
    <dgm:pt modelId="{83074144-8775-4CE9-8C03-E879097C5256}" type="parTrans" cxnId="{CC048909-B8A1-48E6-82AF-45D46CA29C5B}">
      <dgm:prSet/>
      <dgm:spPr/>
      <dgm:t>
        <a:bodyPr/>
        <a:lstStyle/>
        <a:p>
          <a:endParaRPr lang="en-GB"/>
        </a:p>
      </dgm:t>
    </dgm:pt>
    <dgm:pt modelId="{43E753F5-8A7A-44DF-8528-2071B6F67040}" type="sibTrans" cxnId="{CC048909-B8A1-48E6-82AF-45D46CA29C5B}">
      <dgm:prSet/>
      <dgm:spPr/>
      <dgm:t>
        <a:bodyPr/>
        <a:lstStyle/>
        <a:p>
          <a:endParaRPr lang="en-GB"/>
        </a:p>
      </dgm:t>
    </dgm:pt>
    <dgm:pt modelId="{25BBFA3E-7B2B-4A03-971B-35798D9BDB6F}">
      <dgm:prSet phldrT="[Text]"/>
      <dgm:spPr>
        <a:ln w="28575">
          <a:solidFill>
            <a:srgbClr val="002060"/>
          </a:solidFill>
        </a:ln>
      </dgm:spPr>
      <dgm:t>
        <a:bodyPr/>
        <a:lstStyle/>
        <a:p>
          <a:pPr rtl="0"/>
          <a:r>
            <a:rPr lang="en-GB"/>
            <a:t>Access to major employers</a:t>
          </a:r>
          <a:r>
            <a:rPr lang="en-GB">
              <a:latin typeface="Arial" panose="020B0604020202020204"/>
            </a:rPr>
            <a:t> </a:t>
          </a:r>
        </a:p>
      </dgm:t>
    </dgm:pt>
    <dgm:pt modelId="{100D664D-B950-46CE-A30A-75028BFF9728}" type="parTrans" cxnId="{C7D72810-00E5-41B6-BC12-D9B2A2A010E4}">
      <dgm:prSet/>
      <dgm:spPr/>
      <dgm:t>
        <a:bodyPr/>
        <a:lstStyle/>
        <a:p>
          <a:endParaRPr lang="en-GB"/>
        </a:p>
      </dgm:t>
    </dgm:pt>
    <dgm:pt modelId="{9A86E488-1F12-4EDB-A7CC-A82E753E95D4}" type="sibTrans" cxnId="{C7D72810-00E5-41B6-BC12-D9B2A2A010E4}">
      <dgm:prSet/>
      <dgm:spPr/>
      <dgm:t>
        <a:bodyPr/>
        <a:lstStyle/>
        <a:p>
          <a:endParaRPr lang="en-GB"/>
        </a:p>
      </dgm:t>
    </dgm:pt>
    <dgm:pt modelId="{EA317C7F-4437-4F20-AF73-B34C3A73590F}">
      <dgm:prSet phldrT="[Text]"/>
      <dgm:spPr>
        <a:ln w="28575">
          <a:solidFill>
            <a:srgbClr val="002060"/>
          </a:solidFill>
        </a:ln>
      </dgm:spPr>
      <dgm:t>
        <a:bodyPr/>
        <a:lstStyle/>
        <a:p>
          <a:pPr rtl="0"/>
          <a:r>
            <a:rPr lang="en-GB"/>
            <a:t>Careers Fairs</a:t>
          </a:r>
          <a:r>
            <a:rPr lang="en-GB">
              <a:latin typeface="Arial" panose="020B0604020202020204"/>
            </a:rPr>
            <a:t> </a:t>
          </a:r>
          <a:endParaRPr lang="en-GB"/>
        </a:p>
      </dgm:t>
    </dgm:pt>
    <dgm:pt modelId="{2703AB57-AA2C-4035-929F-09A43099FB16}" type="parTrans" cxnId="{BAD5A0A8-4C1F-44E1-B818-82CCE1CC232A}">
      <dgm:prSet/>
      <dgm:spPr/>
      <dgm:t>
        <a:bodyPr/>
        <a:lstStyle/>
        <a:p>
          <a:endParaRPr lang="en-GB"/>
        </a:p>
      </dgm:t>
    </dgm:pt>
    <dgm:pt modelId="{1EFEF981-A968-415A-8D51-6597F49FAD36}" type="sibTrans" cxnId="{BAD5A0A8-4C1F-44E1-B818-82CCE1CC232A}">
      <dgm:prSet/>
      <dgm:spPr/>
      <dgm:t>
        <a:bodyPr/>
        <a:lstStyle/>
        <a:p>
          <a:endParaRPr lang="en-GB"/>
        </a:p>
      </dgm:t>
    </dgm:pt>
    <dgm:pt modelId="{ED76B467-5B30-470C-869F-74BBABDBA68A}">
      <dgm:prSet phldrT="[Text]"/>
      <dgm:spPr>
        <a:ln w="28575">
          <a:solidFill>
            <a:srgbClr val="002060"/>
          </a:solidFill>
        </a:ln>
      </dgm:spPr>
      <dgm:t>
        <a:bodyPr/>
        <a:lstStyle/>
        <a:p>
          <a:r>
            <a:rPr lang="en-GB"/>
            <a:t>CV workshops</a:t>
          </a:r>
        </a:p>
      </dgm:t>
    </dgm:pt>
    <dgm:pt modelId="{C8229A64-A633-40ED-8645-DD56907942C8}" type="parTrans" cxnId="{DEA44D81-F51A-4E5B-BD29-7B3F7EB0E194}">
      <dgm:prSet/>
      <dgm:spPr/>
      <dgm:t>
        <a:bodyPr/>
        <a:lstStyle/>
        <a:p>
          <a:endParaRPr lang="en-GB"/>
        </a:p>
      </dgm:t>
    </dgm:pt>
    <dgm:pt modelId="{8E2C1E13-98CD-4CE4-9AA8-A5263AA9AA81}" type="sibTrans" cxnId="{DEA44D81-F51A-4E5B-BD29-7B3F7EB0E194}">
      <dgm:prSet/>
      <dgm:spPr/>
      <dgm:t>
        <a:bodyPr/>
        <a:lstStyle/>
        <a:p>
          <a:endParaRPr lang="en-GB"/>
        </a:p>
      </dgm:t>
    </dgm:pt>
    <dgm:pt modelId="{339B1830-D21A-495B-A609-E136472F64D6}">
      <dgm:prSet phldrT="[Text]"/>
      <dgm:spPr>
        <a:ln w="28575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/>
            <a:t>Subject-specific Opportunities</a:t>
          </a:r>
          <a:endParaRPr lang="en-GB"/>
        </a:p>
      </dgm:t>
    </dgm:pt>
    <dgm:pt modelId="{6BB95ECC-B8B6-4F5A-A586-AF0430429B67}" type="parTrans" cxnId="{A4C45602-70EA-44D9-AD33-1E0C85CBF173}">
      <dgm:prSet/>
      <dgm:spPr/>
      <dgm:t>
        <a:bodyPr/>
        <a:lstStyle/>
        <a:p>
          <a:endParaRPr lang="en-GB"/>
        </a:p>
      </dgm:t>
    </dgm:pt>
    <dgm:pt modelId="{B08029DC-E63E-4272-A8A0-29749A51B61A}" type="sibTrans" cxnId="{A4C45602-70EA-44D9-AD33-1E0C85CBF173}">
      <dgm:prSet/>
      <dgm:spPr/>
      <dgm:t>
        <a:bodyPr/>
        <a:lstStyle/>
        <a:p>
          <a:endParaRPr lang="en-GB"/>
        </a:p>
      </dgm:t>
    </dgm:pt>
    <dgm:pt modelId="{1746E326-C89D-48AF-9F98-3E62B81F698E}">
      <dgm:prSet/>
      <dgm:spPr>
        <a:ln w="28575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/>
            <a:t>Professional Mentoring</a:t>
          </a:r>
        </a:p>
      </dgm:t>
    </dgm:pt>
    <dgm:pt modelId="{33944CA5-A685-4495-AF7B-19C6DEF74C55}" type="parTrans" cxnId="{2D959CF7-F08F-4EE4-A096-A9A350CA0EE8}">
      <dgm:prSet/>
      <dgm:spPr/>
      <dgm:t>
        <a:bodyPr/>
        <a:lstStyle/>
        <a:p>
          <a:endParaRPr lang="en-GB"/>
        </a:p>
      </dgm:t>
    </dgm:pt>
    <dgm:pt modelId="{A98A8DAC-8B80-4A53-A209-48A6A503CE1A}" type="sibTrans" cxnId="{2D959CF7-F08F-4EE4-A096-A9A350CA0EE8}">
      <dgm:prSet/>
      <dgm:spPr/>
      <dgm:t>
        <a:bodyPr/>
        <a:lstStyle/>
        <a:p>
          <a:endParaRPr lang="en-GB"/>
        </a:p>
      </dgm:t>
    </dgm:pt>
    <dgm:pt modelId="{96F9E0B9-D9B2-472E-834B-6C5F389337DE}">
      <dgm:prSet phldrT="[Text]"/>
      <dgm:spPr>
        <a:ln w="28575">
          <a:solidFill>
            <a:srgbClr val="00B0F0"/>
          </a:solidFill>
        </a:ln>
      </dgm:spPr>
      <dgm:t>
        <a:bodyPr/>
        <a:lstStyle/>
        <a:p>
          <a:r>
            <a:rPr lang="en-US"/>
            <a:t>Alumni Talks</a:t>
          </a:r>
          <a:endParaRPr lang="en-GB"/>
        </a:p>
      </dgm:t>
    </dgm:pt>
    <dgm:pt modelId="{485A507A-55D4-41CB-9D10-9DA763B22578}" type="parTrans" cxnId="{76730EE7-445A-43E5-9BAA-552C0E3A413C}">
      <dgm:prSet/>
      <dgm:spPr/>
      <dgm:t>
        <a:bodyPr/>
        <a:lstStyle/>
        <a:p>
          <a:endParaRPr lang="en-GB"/>
        </a:p>
      </dgm:t>
    </dgm:pt>
    <dgm:pt modelId="{261E7363-D1D9-4CCF-B2F0-BAE5947C7B85}" type="sibTrans" cxnId="{76730EE7-445A-43E5-9BAA-552C0E3A413C}">
      <dgm:prSet/>
      <dgm:spPr/>
      <dgm:t>
        <a:bodyPr/>
        <a:lstStyle/>
        <a:p>
          <a:endParaRPr lang="en-GB"/>
        </a:p>
      </dgm:t>
    </dgm:pt>
    <dgm:pt modelId="{ED8F9536-ACFE-4978-BCCD-D71A15CC28C1}">
      <dgm:prSet/>
      <dgm:spPr>
        <a:ln w="28575">
          <a:solidFill>
            <a:srgbClr val="00B0F0"/>
          </a:solidFill>
        </a:ln>
      </dgm:spPr>
      <dgm:t>
        <a:bodyPr/>
        <a:lstStyle/>
        <a:p>
          <a:r>
            <a:rPr lang="en-US"/>
            <a:t>Career events</a:t>
          </a:r>
        </a:p>
      </dgm:t>
    </dgm:pt>
    <dgm:pt modelId="{7196CF35-CE03-49D4-AFB2-621E148773AF}" type="parTrans" cxnId="{BFBB0AF0-D9EA-4DA3-B51B-FE4A95C7DF67}">
      <dgm:prSet/>
      <dgm:spPr/>
      <dgm:t>
        <a:bodyPr/>
        <a:lstStyle/>
        <a:p>
          <a:endParaRPr lang="en-GB"/>
        </a:p>
      </dgm:t>
    </dgm:pt>
    <dgm:pt modelId="{3EDDE36A-80F4-425F-B9CD-0420491F9893}" type="sibTrans" cxnId="{BFBB0AF0-D9EA-4DA3-B51B-FE4A95C7DF67}">
      <dgm:prSet/>
      <dgm:spPr/>
      <dgm:t>
        <a:bodyPr/>
        <a:lstStyle/>
        <a:p>
          <a:endParaRPr lang="en-GB"/>
        </a:p>
      </dgm:t>
    </dgm:pt>
    <dgm:pt modelId="{B76310BC-062B-4F04-AD23-21633B961537}">
      <dgm:prSet/>
      <dgm:spPr>
        <a:ln w="28575">
          <a:solidFill>
            <a:srgbClr val="00B0F0"/>
          </a:solidFill>
        </a:ln>
      </dgm:spPr>
      <dgm:t>
        <a:bodyPr/>
        <a:lstStyle/>
        <a:p>
          <a:r>
            <a:rPr lang="en-US"/>
            <a:t>Student Societies: </a:t>
          </a:r>
          <a:r>
            <a:rPr lang="en-US" i="1"/>
            <a:t>EFM, Bristol FinTech, Bristol Investment Society</a:t>
          </a:r>
          <a:endParaRPr lang="en-US"/>
        </a:p>
      </dgm:t>
    </dgm:pt>
    <dgm:pt modelId="{F79A8276-B90D-4116-B6E5-3671DDFD299D}" type="parTrans" cxnId="{EF31978B-EE91-4335-9E80-C64E200F6C71}">
      <dgm:prSet/>
      <dgm:spPr/>
      <dgm:t>
        <a:bodyPr/>
        <a:lstStyle/>
        <a:p>
          <a:endParaRPr lang="en-GB"/>
        </a:p>
      </dgm:t>
    </dgm:pt>
    <dgm:pt modelId="{6EBBEBCA-ACA1-4626-A1E0-465AC500DEC6}" type="sibTrans" cxnId="{EF31978B-EE91-4335-9E80-C64E200F6C71}">
      <dgm:prSet/>
      <dgm:spPr/>
      <dgm:t>
        <a:bodyPr/>
        <a:lstStyle/>
        <a:p>
          <a:endParaRPr lang="en-GB"/>
        </a:p>
      </dgm:t>
    </dgm:pt>
    <dgm:pt modelId="{BC8A39D9-391D-3C4A-AC85-025186E1F76D}">
      <dgm:prSet phldrT="[Text]"/>
      <dgm:spPr>
        <a:ln w="28575">
          <a:solidFill>
            <a:srgbClr val="002060"/>
          </a:solidFill>
        </a:ln>
      </dgm:spPr>
      <dgm:t>
        <a:bodyPr/>
        <a:lstStyle/>
        <a:p>
          <a:r>
            <a:rPr lang="en-GB"/>
            <a:t>School of Economics networking events</a:t>
          </a:r>
        </a:p>
      </dgm:t>
    </dgm:pt>
    <dgm:pt modelId="{A3B10EF7-600C-A447-91BF-93E8C47690FB}" type="parTrans" cxnId="{AB082C95-9AFB-4D43-B26C-8B7926E74B22}">
      <dgm:prSet/>
      <dgm:spPr/>
    </dgm:pt>
    <dgm:pt modelId="{C7D11F9F-AC7A-B14B-9A99-C568006A5086}" type="sibTrans" cxnId="{AB082C95-9AFB-4D43-B26C-8B7926E74B22}">
      <dgm:prSet/>
      <dgm:spPr/>
    </dgm:pt>
    <dgm:pt modelId="{7DB4A774-98C3-461B-8206-FEFAED371A89}" type="pres">
      <dgm:prSet presAssocID="{3E8E0A70-18EF-4A18-A048-331B9CB126CA}" presName="Name0" presStyleCnt="0">
        <dgm:presLayoutVars>
          <dgm:dir/>
          <dgm:animLvl val="lvl"/>
          <dgm:resizeHandles val="exact"/>
        </dgm:presLayoutVars>
      </dgm:prSet>
      <dgm:spPr/>
    </dgm:pt>
    <dgm:pt modelId="{4F131611-090E-442E-904C-D2C9D4E2207D}" type="pres">
      <dgm:prSet presAssocID="{BED399DF-0F8C-4CE1-8E3F-4B1BFB19E71E}" presName="linNode" presStyleCnt="0"/>
      <dgm:spPr/>
    </dgm:pt>
    <dgm:pt modelId="{96B70085-1D2D-4D10-98CC-22815E716FEF}" type="pres">
      <dgm:prSet presAssocID="{BED399DF-0F8C-4CE1-8E3F-4B1BFB19E71E}" presName="parTx" presStyleLbl="revTx" presStyleIdx="0" presStyleCnt="3">
        <dgm:presLayoutVars>
          <dgm:chMax val="1"/>
          <dgm:bulletEnabled val="1"/>
        </dgm:presLayoutVars>
      </dgm:prSet>
      <dgm:spPr/>
    </dgm:pt>
    <dgm:pt modelId="{A7252C78-3885-45BF-BF65-74F94134DC55}" type="pres">
      <dgm:prSet presAssocID="{BED399DF-0F8C-4CE1-8E3F-4B1BFB19E71E}" presName="bracket" presStyleLbl="parChTrans1D1" presStyleIdx="0" presStyleCnt="3"/>
      <dgm:spPr>
        <a:ln w="38100">
          <a:solidFill>
            <a:srgbClr val="002060"/>
          </a:solidFill>
        </a:ln>
      </dgm:spPr>
    </dgm:pt>
    <dgm:pt modelId="{47F0CD14-9A35-4A5D-9BD9-F2B02B663598}" type="pres">
      <dgm:prSet presAssocID="{BED399DF-0F8C-4CE1-8E3F-4B1BFB19E71E}" presName="spH" presStyleCnt="0"/>
      <dgm:spPr/>
    </dgm:pt>
    <dgm:pt modelId="{C4E2AB92-00D2-4C1B-B595-C805443185C1}" type="pres">
      <dgm:prSet presAssocID="{BED399DF-0F8C-4CE1-8E3F-4B1BFB19E71E}" presName="desTx" presStyleLbl="node1" presStyleIdx="0" presStyleCnt="3">
        <dgm:presLayoutVars>
          <dgm:bulletEnabled val="1"/>
        </dgm:presLayoutVars>
      </dgm:prSet>
      <dgm:spPr/>
    </dgm:pt>
    <dgm:pt modelId="{A9EB0D99-52F8-471F-B6B9-2DE0C0211903}" type="pres">
      <dgm:prSet presAssocID="{09A1EC3D-24AA-4CE4-B64C-AD130E432CC3}" presName="spV" presStyleCnt="0"/>
      <dgm:spPr/>
    </dgm:pt>
    <dgm:pt modelId="{0E7F1863-4E2B-4B80-AA63-0FF2EA1E0606}" type="pres">
      <dgm:prSet presAssocID="{37582DB8-D583-40C8-8228-EE8AE86BE703}" presName="linNode" presStyleCnt="0"/>
      <dgm:spPr/>
    </dgm:pt>
    <dgm:pt modelId="{9A088B20-A69C-48C6-B021-8F67258AF7E9}" type="pres">
      <dgm:prSet presAssocID="{37582DB8-D583-40C8-8228-EE8AE86BE703}" presName="parTx" presStyleLbl="revTx" presStyleIdx="1" presStyleCnt="3">
        <dgm:presLayoutVars>
          <dgm:chMax val="1"/>
          <dgm:bulletEnabled val="1"/>
        </dgm:presLayoutVars>
      </dgm:prSet>
      <dgm:spPr/>
    </dgm:pt>
    <dgm:pt modelId="{29CF61B2-FC9B-470F-9E1D-8579413DA592}" type="pres">
      <dgm:prSet presAssocID="{37582DB8-D583-40C8-8228-EE8AE86BE703}" presName="bracket" presStyleLbl="parChTrans1D1" presStyleIdx="1" presStyleCnt="3"/>
      <dgm:spPr>
        <a:ln w="38100">
          <a:solidFill>
            <a:schemeClr val="accent5">
              <a:lumMod val="50000"/>
            </a:schemeClr>
          </a:solidFill>
        </a:ln>
      </dgm:spPr>
    </dgm:pt>
    <dgm:pt modelId="{E05A512A-A297-48AA-A9EC-720B4B3D3167}" type="pres">
      <dgm:prSet presAssocID="{37582DB8-D583-40C8-8228-EE8AE86BE703}" presName="spH" presStyleCnt="0"/>
      <dgm:spPr/>
    </dgm:pt>
    <dgm:pt modelId="{8A7C266E-59A3-49BF-8002-FC8BBEF1D747}" type="pres">
      <dgm:prSet presAssocID="{37582DB8-D583-40C8-8228-EE8AE86BE703}" presName="desTx" presStyleLbl="node1" presStyleIdx="1" presStyleCnt="3">
        <dgm:presLayoutVars>
          <dgm:bulletEnabled val="1"/>
        </dgm:presLayoutVars>
      </dgm:prSet>
      <dgm:spPr/>
    </dgm:pt>
    <dgm:pt modelId="{DB4DAD93-1956-407A-AB8B-F5D1C9F98305}" type="pres">
      <dgm:prSet presAssocID="{FB851BEF-161A-4E60-9B02-F86E05DED436}" presName="spV" presStyleCnt="0"/>
      <dgm:spPr/>
    </dgm:pt>
    <dgm:pt modelId="{7252421F-6788-4CB8-933B-E2493EACA5A6}" type="pres">
      <dgm:prSet presAssocID="{EA4FE176-F07A-4E05-B4CF-CB3CFB661B70}" presName="linNode" presStyleCnt="0"/>
      <dgm:spPr/>
    </dgm:pt>
    <dgm:pt modelId="{6B519574-6908-48DA-8F25-A3A5F3477A02}" type="pres">
      <dgm:prSet presAssocID="{EA4FE176-F07A-4E05-B4CF-CB3CFB661B70}" presName="parTx" presStyleLbl="revTx" presStyleIdx="2" presStyleCnt="3">
        <dgm:presLayoutVars>
          <dgm:chMax val="1"/>
          <dgm:bulletEnabled val="1"/>
        </dgm:presLayoutVars>
      </dgm:prSet>
      <dgm:spPr/>
    </dgm:pt>
    <dgm:pt modelId="{61B8EB71-F4A3-456B-8172-A692057CF454}" type="pres">
      <dgm:prSet presAssocID="{EA4FE176-F07A-4E05-B4CF-CB3CFB661B70}" presName="bracket" presStyleLbl="parChTrans1D1" presStyleIdx="2" presStyleCnt="3"/>
      <dgm:spPr>
        <a:ln w="38100">
          <a:solidFill>
            <a:srgbClr val="00B0F0"/>
          </a:solidFill>
        </a:ln>
      </dgm:spPr>
    </dgm:pt>
    <dgm:pt modelId="{16206709-28A5-4FAE-800D-152B75EF390C}" type="pres">
      <dgm:prSet presAssocID="{EA4FE176-F07A-4E05-B4CF-CB3CFB661B70}" presName="spH" presStyleCnt="0"/>
      <dgm:spPr/>
    </dgm:pt>
    <dgm:pt modelId="{CC21BEC9-4E93-4B24-8676-A13807656DE2}" type="pres">
      <dgm:prSet presAssocID="{EA4FE176-F07A-4E05-B4CF-CB3CFB661B70}" presName="desTx" presStyleLbl="node1" presStyleIdx="2" presStyleCnt="3">
        <dgm:presLayoutVars>
          <dgm:bulletEnabled val="1"/>
        </dgm:presLayoutVars>
      </dgm:prSet>
      <dgm:spPr/>
    </dgm:pt>
  </dgm:ptLst>
  <dgm:cxnLst>
    <dgm:cxn modelId="{A4C45602-70EA-44D9-AD33-1E0C85CBF173}" srcId="{37582DB8-D583-40C8-8228-EE8AE86BE703}" destId="{339B1830-D21A-495B-A609-E136472F64D6}" srcOrd="0" destOrd="0" parTransId="{6BB95ECC-B8B6-4F5A-A586-AF0430429B67}" sibTransId="{B08029DC-E63E-4272-A8A0-29749A51B61A}"/>
    <dgm:cxn modelId="{CC048909-B8A1-48E6-82AF-45D46CA29C5B}" srcId="{BED399DF-0F8C-4CE1-8E3F-4B1BFB19E71E}" destId="{8FD75A82-8300-4BC6-9994-BE84CE7E6A95}" srcOrd="0" destOrd="0" parTransId="{83074144-8775-4CE9-8C03-E879097C5256}" sibTransId="{43E753F5-8A7A-44DF-8528-2071B6F67040}"/>
    <dgm:cxn modelId="{927B6E0D-44BA-4437-A738-14E71E2F8BF3}" type="presOf" srcId="{ED8F9536-ACFE-4978-BCCD-D71A15CC28C1}" destId="{CC21BEC9-4E93-4B24-8676-A13807656DE2}" srcOrd="0" destOrd="1" presId="urn:diagrams.loki3.com/BracketList"/>
    <dgm:cxn modelId="{C7D72810-00E5-41B6-BC12-D9B2A2A010E4}" srcId="{BED399DF-0F8C-4CE1-8E3F-4B1BFB19E71E}" destId="{25BBFA3E-7B2B-4A03-971B-35798D9BDB6F}" srcOrd="1" destOrd="0" parTransId="{100D664D-B950-46CE-A30A-75028BFF9728}" sibTransId="{9A86E488-1F12-4EDB-A7CC-A82E753E95D4}"/>
    <dgm:cxn modelId="{4CBB4D14-0DE2-4DB5-A93C-8FBE4A0628E8}" type="presOf" srcId="{BED399DF-0F8C-4CE1-8E3F-4B1BFB19E71E}" destId="{96B70085-1D2D-4D10-98CC-22815E716FEF}" srcOrd="0" destOrd="0" presId="urn:diagrams.loki3.com/BracketList"/>
    <dgm:cxn modelId="{94545A2C-4F49-473C-B1A1-288AC67FA4B5}" type="presOf" srcId="{1746E326-C89D-48AF-9F98-3E62B81F698E}" destId="{8A7C266E-59A3-49BF-8002-FC8BBEF1D747}" srcOrd="0" destOrd="1" presId="urn:diagrams.loki3.com/BracketList"/>
    <dgm:cxn modelId="{2B1D633F-67BB-43AD-B9A3-C468DF6B2D08}" type="presOf" srcId="{8FD75A82-8300-4BC6-9994-BE84CE7E6A95}" destId="{C4E2AB92-00D2-4C1B-B595-C805443185C1}" srcOrd="0" destOrd="0" presId="urn:diagrams.loki3.com/BracketList"/>
    <dgm:cxn modelId="{4BAB447D-6001-4603-B936-D14A7619BACB}" type="presOf" srcId="{25BBFA3E-7B2B-4A03-971B-35798D9BDB6F}" destId="{C4E2AB92-00D2-4C1B-B595-C805443185C1}" srcOrd="0" destOrd="1" presId="urn:diagrams.loki3.com/BracketList"/>
    <dgm:cxn modelId="{DEA44D81-F51A-4E5B-BD29-7B3F7EB0E194}" srcId="{BED399DF-0F8C-4CE1-8E3F-4B1BFB19E71E}" destId="{ED76B467-5B30-470C-869F-74BBABDBA68A}" srcOrd="3" destOrd="0" parTransId="{C8229A64-A633-40ED-8645-DD56907942C8}" sibTransId="{8E2C1E13-98CD-4CE4-9AA8-A5263AA9AA81}"/>
    <dgm:cxn modelId="{0B0BC588-0CE4-0441-88F3-64428304E685}" type="presOf" srcId="{BC8A39D9-391D-3C4A-AC85-025186E1F76D}" destId="{C4E2AB92-00D2-4C1B-B595-C805443185C1}" srcOrd="0" destOrd="4" presId="urn:diagrams.loki3.com/BracketList"/>
    <dgm:cxn modelId="{D629B88A-13D5-4401-ADB3-4C3547771DA6}" type="presOf" srcId="{96F9E0B9-D9B2-472E-834B-6C5F389337DE}" destId="{CC21BEC9-4E93-4B24-8676-A13807656DE2}" srcOrd="0" destOrd="0" presId="urn:diagrams.loki3.com/BracketList"/>
    <dgm:cxn modelId="{DE86E78A-E3FA-4E64-A561-771F604D58FC}" type="presOf" srcId="{B76310BC-062B-4F04-AD23-21633B961537}" destId="{CC21BEC9-4E93-4B24-8676-A13807656DE2}" srcOrd="0" destOrd="2" presId="urn:diagrams.loki3.com/BracketList"/>
    <dgm:cxn modelId="{EF31978B-EE91-4335-9E80-C64E200F6C71}" srcId="{EA4FE176-F07A-4E05-B4CF-CB3CFB661B70}" destId="{B76310BC-062B-4F04-AD23-21633B961537}" srcOrd="2" destOrd="0" parTransId="{F79A8276-B90D-4116-B6E5-3671DDFD299D}" sibTransId="{6EBBEBCA-ACA1-4626-A1E0-465AC500DEC6}"/>
    <dgm:cxn modelId="{E848A194-3F20-497E-91E1-AE1320B2A6EA}" srcId="{3E8E0A70-18EF-4A18-A048-331B9CB126CA}" destId="{EA4FE176-F07A-4E05-B4CF-CB3CFB661B70}" srcOrd="2" destOrd="0" parTransId="{44614954-3208-4BB7-8524-894C36114C61}" sibTransId="{71C72C2C-40FE-4CF8-AEE2-86DD81BFDD79}"/>
    <dgm:cxn modelId="{AB082C95-9AFB-4D43-B26C-8B7926E74B22}" srcId="{BED399DF-0F8C-4CE1-8E3F-4B1BFB19E71E}" destId="{BC8A39D9-391D-3C4A-AC85-025186E1F76D}" srcOrd="4" destOrd="0" parTransId="{A3B10EF7-600C-A447-91BF-93E8C47690FB}" sibTransId="{C7D11F9F-AC7A-B14B-9A99-C568006A5086}"/>
    <dgm:cxn modelId="{CDD11098-4B82-4CC9-8B8E-050BB8857311}" srcId="{3E8E0A70-18EF-4A18-A048-331B9CB126CA}" destId="{BED399DF-0F8C-4CE1-8E3F-4B1BFB19E71E}" srcOrd="0" destOrd="0" parTransId="{03299E43-2FEB-4ACA-92F4-E9826BEA15E4}" sibTransId="{09A1EC3D-24AA-4CE4-B64C-AD130E432CC3}"/>
    <dgm:cxn modelId="{99D3BDA6-436A-4249-9E40-FB36A26491B9}" type="presOf" srcId="{37582DB8-D583-40C8-8228-EE8AE86BE703}" destId="{9A088B20-A69C-48C6-B021-8F67258AF7E9}" srcOrd="0" destOrd="0" presId="urn:diagrams.loki3.com/BracketList"/>
    <dgm:cxn modelId="{BAD5A0A8-4C1F-44E1-B818-82CCE1CC232A}" srcId="{BED399DF-0F8C-4CE1-8E3F-4B1BFB19E71E}" destId="{EA317C7F-4437-4F20-AF73-B34C3A73590F}" srcOrd="2" destOrd="0" parTransId="{2703AB57-AA2C-4035-929F-09A43099FB16}" sibTransId="{1EFEF981-A968-415A-8D51-6597F49FAD36}"/>
    <dgm:cxn modelId="{47C7C2A9-259C-470E-97B0-DFC368236D08}" type="presOf" srcId="{EA4FE176-F07A-4E05-B4CF-CB3CFB661B70}" destId="{6B519574-6908-48DA-8F25-A3A5F3477A02}" srcOrd="0" destOrd="0" presId="urn:diagrams.loki3.com/BracketList"/>
    <dgm:cxn modelId="{2E112AB8-48B3-45D9-9453-6CD78ACFBCCF}" type="presOf" srcId="{EA317C7F-4437-4F20-AF73-B34C3A73590F}" destId="{C4E2AB92-00D2-4C1B-B595-C805443185C1}" srcOrd="0" destOrd="2" presId="urn:diagrams.loki3.com/BracketList"/>
    <dgm:cxn modelId="{C7BFA8BA-DF4D-42C1-A4EE-3071B8333449}" type="presOf" srcId="{3E8E0A70-18EF-4A18-A048-331B9CB126CA}" destId="{7DB4A774-98C3-461B-8206-FEFAED371A89}" srcOrd="0" destOrd="0" presId="urn:diagrams.loki3.com/BracketList"/>
    <dgm:cxn modelId="{76730EE7-445A-43E5-9BAA-552C0E3A413C}" srcId="{EA4FE176-F07A-4E05-B4CF-CB3CFB661B70}" destId="{96F9E0B9-D9B2-472E-834B-6C5F389337DE}" srcOrd="0" destOrd="0" parTransId="{485A507A-55D4-41CB-9D10-9DA763B22578}" sibTransId="{261E7363-D1D9-4CCF-B2F0-BAE5947C7B85}"/>
    <dgm:cxn modelId="{8D63D9ED-EA61-4BCF-A7DC-B3E575A47ABC}" srcId="{3E8E0A70-18EF-4A18-A048-331B9CB126CA}" destId="{37582DB8-D583-40C8-8228-EE8AE86BE703}" srcOrd="1" destOrd="0" parTransId="{A89C6194-11B4-4CB8-8C3D-4B6B5B646282}" sibTransId="{FB851BEF-161A-4E60-9B02-F86E05DED436}"/>
    <dgm:cxn modelId="{484F17EE-FAB0-49F2-9965-AFFCE6A73090}" type="presOf" srcId="{339B1830-D21A-495B-A609-E136472F64D6}" destId="{8A7C266E-59A3-49BF-8002-FC8BBEF1D747}" srcOrd="0" destOrd="0" presId="urn:diagrams.loki3.com/BracketList"/>
    <dgm:cxn modelId="{BFBB0AF0-D9EA-4DA3-B51B-FE4A95C7DF67}" srcId="{EA4FE176-F07A-4E05-B4CF-CB3CFB661B70}" destId="{ED8F9536-ACFE-4978-BCCD-D71A15CC28C1}" srcOrd="1" destOrd="0" parTransId="{7196CF35-CE03-49D4-AFB2-621E148773AF}" sibTransId="{3EDDE36A-80F4-425F-B9CD-0420491F9893}"/>
    <dgm:cxn modelId="{2D959CF7-F08F-4EE4-A096-A9A350CA0EE8}" srcId="{37582DB8-D583-40C8-8228-EE8AE86BE703}" destId="{1746E326-C89D-48AF-9F98-3E62B81F698E}" srcOrd="1" destOrd="0" parTransId="{33944CA5-A685-4495-AF7B-19C6DEF74C55}" sibTransId="{A98A8DAC-8B80-4A53-A209-48A6A503CE1A}"/>
    <dgm:cxn modelId="{C06325FF-86F0-4F06-A4A8-114588094F09}" type="presOf" srcId="{ED76B467-5B30-470C-869F-74BBABDBA68A}" destId="{C4E2AB92-00D2-4C1B-B595-C805443185C1}" srcOrd="0" destOrd="3" presId="urn:diagrams.loki3.com/BracketList"/>
    <dgm:cxn modelId="{9FB7FA1B-6783-4E64-BAC0-7A6436A520CF}" type="presParOf" srcId="{7DB4A774-98C3-461B-8206-FEFAED371A89}" destId="{4F131611-090E-442E-904C-D2C9D4E2207D}" srcOrd="0" destOrd="0" presId="urn:diagrams.loki3.com/BracketList"/>
    <dgm:cxn modelId="{1530045E-39B5-4E40-A8AC-E8476D717A72}" type="presParOf" srcId="{4F131611-090E-442E-904C-D2C9D4E2207D}" destId="{96B70085-1D2D-4D10-98CC-22815E716FEF}" srcOrd="0" destOrd="0" presId="urn:diagrams.loki3.com/BracketList"/>
    <dgm:cxn modelId="{B11CC4BB-0932-492B-BC6E-7E4BAFFF2553}" type="presParOf" srcId="{4F131611-090E-442E-904C-D2C9D4E2207D}" destId="{A7252C78-3885-45BF-BF65-74F94134DC55}" srcOrd="1" destOrd="0" presId="urn:diagrams.loki3.com/BracketList"/>
    <dgm:cxn modelId="{A2D51E6A-90BD-45F9-A4D2-70B26590D386}" type="presParOf" srcId="{4F131611-090E-442E-904C-D2C9D4E2207D}" destId="{47F0CD14-9A35-4A5D-9BD9-F2B02B663598}" srcOrd="2" destOrd="0" presId="urn:diagrams.loki3.com/BracketList"/>
    <dgm:cxn modelId="{15ABFA1B-18D5-4DCA-B5D5-0D929E1C2AA0}" type="presParOf" srcId="{4F131611-090E-442E-904C-D2C9D4E2207D}" destId="{C4E2AB92-00D2-4C1B-B595-C805443185C1}" srcOrd="3" destOrd="0" presId="urn:diagrams.loki3.com/BracketList"/>
    <dgm:cxn modelId="{77614B8A-8E35-4AB2-838B-6D182693635C}" type="presParOf" srcId="{7DB4A774-98C3-461B-8206-FEFAED371A89}" destId="{A9EB0D99-52F8-471F-B6B9-2DE0C0211903}" srcOrd="1" destOrd="0" presId="urn:diagrams.loki3.com/BracketList"/>
    <dgm:cxn modelId="{94A33A89-EE0F-4DA8-8CBB-AECBB6F95984}" type="presParOf" srcId="{7DB4A774-98C3-461B-8206-FEFAED371A89}" destId="{0E7F1863-4E2B-4B80-AA63-0FF2EA1E0606}" srcOrd="2" destOrd="0" presId="urn:diagrams.loki3.com/BracketList"/>
    <dgm:cxn modelId="{F178016D-1A99-4447-9603-672635B7AEF7}" type="presParOf" srcId="{0E7F1863-4E2B-4B80-AA63-0FF2EA1E0606}" destId="{9A088B20-A69C-48C6-B021-8F67258AF7E9}" srcOrd="0" destOrd="0" presId="urn:diagrams.loki3.com/BracketList"/>
    <dgm:cxn modelId="{D7577275-1738-4042-A996-66DC321F491D}" type="presParOf" srcId="{0E7F1863-4E2B-4B80-AA63-0FF2EA1E0606}" destId="{29CF61B2-FC9B-470F-9E1D-8579413DA592}" srcOrd="1" destOrd="0" presId="urn:diagrams.loki3.com/BracketList"/>
    <dgm:cxn modelId="{5B629179-609A-485D-9AB5-5FF2B3F6C378}" type="presParOf" srcId="{0E7F1863-4E2B-4B80-AA63-0FF2EA1E0606}" destId="{E05A512A-A297-48AA-A9EC-720B4B3D3167}" srcOrd="2" destOrd="0" presId="urn:diagrams.loki3.com/BracketList"/>
    <dgm:cxn modelId="{6ED017FB-2AA4-40D2-AE30-26FAFD452ECF}" type="presParOf" srcId="{0E7F1863-4E2B-4B80-AA63-0FF2EA1E0606}" destId="{8A7C266E-59A3-49BF-8002-FC8BBEF1D747}" srcOrd="3" destOrd="0" presId="urn:diagrams.loki3.com/BracketList"/>
    <dgm:cxn modelId="{2560793E-44AC-459E-8D7C-8D4B3F698C91}" type="presParOf" srcId="{7DB4A774-98C3-461B-8206-FEFAED371A89}" destId="{DB4DAD93-1956-407A-AB8B-F5D1C9F98305}" srcOrd="3" destOrd="0" presId="urn:diagrams.loki3.com/BracketList"/>
    <dgm:cxn modelId="{AFAAF914-F5D0-43EC-88E8-42CE52F29782}" type="presParOf" srcId="{7DB4A774-98C3-461B-8206-FEFAED371A89}" destId="{7252421F-6788-4CB8-933B-E2493EACA5A6}" srcOrd="4" destOrd="0" presId="urn:diagrams.loki3.com/BracketList"/>
    <dgm:cxn modelId="{A1C131E0-B0D7-4FFC-96B9-AB80443ABA1C}" type="presParOf" srcId="{7252421F-6788-4CB8-933B-E2493EACA5A6}" destId="{6B519574-6908-48DA-8F25-A3A5F3477A02}" srcOrd="0" destOrd="0" presId="urn:diagrams.loki3.com/BracketList"/>
    <dgm:cxn modelId="{4D9DD341-ABD5-440D-9AF5-69578E18DDB8}" type="presParOf" srcId="{7252421F-6788-4CB8-933B-E2493EACA5A6}" destId="{61B8EB71-F4A3-456B-8172-A692057CF454}" srcOrd="1" destOrd="0" presId="urn:diagrams.loki3.com/BracketList"/>
    <dgm:cxn modelId="{76CE3F98-768D-4EAF-8791-C39C1F502E9A}" type="presParOf" srcId="{7252421F-6788-4CB8-933B-E2493EACA5A6}" destId="{16206709-28A5-4FAE-800D-152B75EF390C}" srcOrd="2" destOrd="0" presId="urn:diagrams.loki3.com/BracketList"/>
    <dgm:cxn modelId="{F2659617-6C45-4AA0-B725-724539727FB4}" type="presParOf" srcId="{7252421F-6788-4CB8-933B-E2493EACA5A6}" destId="{CC21BEC9-4E93-4B24-8676-A13807656DE2}" srcOrd="3" destOrd="0" presId="urn:diagrams.loki3.com/BracketList"/>
  </dgm:cxnLst>
  <dgm:bg/>
  <dgm:whole>
    <a:ln w="38100"/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CA98D-11F1-4AEA-BB35-38DE707A4399}">
      <dsp:nvSpPr>
        <dsp:cNvPr id="0" name=""/>
        <dsp:cNvSpPr/>
      </dsp:nvSpPr>
      <dsp:spPr>
        <a:xfrm>
          <a:off x="4349" y="1449110"/>
          <a:ext cx="3799000" cy="1519600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Economic models</a:t>
          </a:r>
        </a:p>
      </dsp:txBody>
      <dsp:txXfrm>
        <a:off x="764149" y="1449110"/>
        <a:ext cx="2279400" cy="1519600"/>
      </dsp:txXfrm>
    </dsp:sp>
    <dsp:sp modelId="{4D96D995-56DB-4E9E-886E-7BA817FD5B8E}">
      <dsp:nvSpPr>
        <dsp:cNvPr id="0" name=""/>
        <dsp:cNvSpPr/>
      </dsp:nvSpPr>
      <dsp:spPr>
        <a:xfrm>
          <a:off x="4349" y="3158660"/>
          <a:ext cx="3039200" cy="959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1800" b="1" kern="1200"/>
            <a:t>ANALYTICAL SKILLS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1800" kern="1200"/>
            <a:t>Conceptualise complex issues in terms of simplified models of behaviour </a:t>
          </a:r>
        </a:p>
      </dsp:txBody>
      <dsp:txXfrm>
        <a:off x="4349" y="3158660"/>
        <a:ext cx="3039200" cy="959062"/>
      </dsp:txXfrm>
    </dsp:sp>
    <dsp:sp modelId="{1F7CADEC-EF69-4D5A-AB3B-0AB421BC0E40}">
      <dsp:nvSpPr>
        <dsp:cNvPr id="0" name=""/>
        <dsp:cNvSpPr/>
      </dsp:nvSpPr>
      <dsp:spPr>
        <a:xfrm>
          <a:off x="3587349" y="1449110"/>
          <a:ext cx="3799000" cy="1519600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>
              <a:solidFill>
                <a:schemeClr val="tx1"/>
              </a:solidFill>
            </a:rPr>
            <a:t>Evidence</a:t>
          </a:r>
        </a:p>
      </dsp:txBody>
      <dsp:txXfrm>
        <a:off x="4347149" y="1449110"/>
        <a:ext cx="2279400" cy="1519600"/>
      </dsp:txXfrm>
    </dsp:sp>
    <dsp:sp modelId="{0E198815-91C2-4C10-AEF4-182AEEC96EED}">
      <dsp:nvSpPr>
        <dsp:cNvPr id="0" name=""/>
        <dsp:cNvSpPr/>
      </dsp:nvSpPr>
      <dsp:spPr>
        <a:xfrm>
          <a:off x="3587349" y="3158660"/>
          <a:ext cx="3039200" cy="959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1800" b="1" kern="1200"/>
            <a:t>QUANTITATIVE SKILLS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1800" kern="1200"/>
            <a:t>Test model predictions using data (econometrics)</a:t>
          </a:r>
        </a:p>
      </dsp:txBody>
      <dsp:txXfrm>
        <a:off x="3587349" y="3158660"/>
        <a:ext cx="3039200" cy="959062"/>
      </dsp:txXfrm>
    </dsp:sp>
    <dsp:sp modelId="{98C76482-5CD4-42CC-9967-A93D99C4C77A}">
      <dsp:nvSpPr>
        <dsp:cNvPr id="0" name=""/>
        <dsp:cNvSpPr/>
      </dsp:nvSpPr>
      <dsp:spPr>
        <a:xfrm>
          <a:off x="7170350" y="1449110"/>
          <a:ext cx="3799000" cy="1519600"/>
        </a:xfrm>
        <a:prstGeom prst="chevron">
          <a:avLst/>
        </a:prstGeom>
        <a:solidFill>
          <a:schemeClr val="accent1">
            <a:shade val="50000"/>
            <a:hueOff val="201261"/>
            <a:satOff val="-20110"/>
            <a:lumOff val="32414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>
              <a:solidFill>
                <a:schemeClr val="tx1"/>
              </a:solidFill>
            </a:rPr>
            <a:t>Implications</a:t>
          </a:r>
        </a:p>
      </dsp:txBody>
      <dsp:txXfrm>
        <a:off x="7930150" y="1449110"/>
        <a:ext cx="2279400" cy="1519600"/>
      </dsp:txXfrm>
    </dsp:sp>
    <dsp:sp modelId="{4BAC98BC-F7D6-4D0A-953D-D741E855DDD8}">
      <dsp:nvSpPr>
        <dsp:cNvPr id="0" name=""/>
        <dsp:cNvSpPr/>
      </dsp:nvSpPr>
      <dsp:spPr>
        <a:xfrm>
          <a:off x="7216850" y="3178158"/>
          <a:ext cx="3039200" cy="959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1800" b="1" kern="1200"/>
            <a:t>COMMUNICATION SKILLS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1800" kern="1200"/>
            <a:t>Draw out implications for policy and practice</a:t>
          </a:r>
        </a:p>
      </dsp:txBody>
      <dsp:txXfrm>
        <a:off x="7216850" y="3178158"/>
        <a:ext cx="3039200" cy="9590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D07DE-4780-4A3E-B82A-27535A5F160B}">
      <dsp:nvSpPr>
        <dsp:cNvPr id="0" name=""/>
        <dsp:cNvSpPr/>
      </dsp:nvSpPr>
      <dsp:spPr>
        <a:xfrm rot="16200000">
          <a:off x="-390723" y="395168"/>
          <a:ext cx="2546307" cy="1755970"/>
        </a:xfrm>
        <a:prstGeom prst="flowChartManualOperation">
          <a:avLst/>
        </a:prstGeom>
        <a:solidFill>
          <a:srgbClr val="002060"/>
        </a:solidFill>
        <a:ln w="762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2739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Finance and banking</a:t>
          </a:r>
        </a:p>
      </dsp:txBody>
      <dsp:txXfrm rot="5400000">
        <a:off x="4446" y="509260"/>
        <a:ext cx="1755970" cy="1527785"/>
      </dsp:txXfrm>
    </dsp:sp>
    <dsp:sp modelId="{EFC8C0CC-619E-4063-B305-2BA7B2386AE7}">
      <dsp:nvSpPr>
        <dsp:cNvPr id="0" name=""/>
        <dsp:cNvSpPr/>
      </dsp:nvSpPr>
      <dsp:spPr>
        <a:xfrm rot="16200000">
          <a:off x="1340048" y="395168"/>
          <a:ext cx="2546307" cy="1755970"/>
        </a:xfrm>
        <a:prstGeom prst="flowChartManualOperation">
          <a:avLst/>
        </a:prstGeom>
        <a:solidFill>
          <a:srgbClr val="0070C0"/>
        </a:solidFill>
        <a:ln w="762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2739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solidFill>
                <a:schemeClr val="bg1"/>
              </a:solidFill>
            </a:rPr>
            <a:t>Public policy </a:t>
          </a:r>
        </a:p>
      </dsp:txBody>
      <dsp:txXfrm rot="5400000">
        <a:off x="1735217" y="509260"/>
        <a:ext cx="1755970" cy="1527785"/>
      </dsp:txXfrm>
    </dsp:sp>
    <dsp:sp modelId="{0366C9E4-BECC-4372-B25A-E622CE647FA1}">
      <dsp:nvSpPr>
        <dsp:cNvPr id="0" name=""/>
        <dsp:cNvSpPr/>
      </dsp:nvSpPr>
      <dsp:spPr>
        <a:xfrm rot="16200000">
          <a:off x="3016701" y="395168"/>
          <a:ext cx="2546307" cy="1755970"/>
        </a:xfrm>
        <a:prstGeom prst="flowChartManualOperation">
          <a:avLst/>
        </a:prstGeom>
        <a:solidFill>
          <a:schemeClr val="accent1">
            <a:shade val="50000"/>
            <a:hueOff val="201261"/>
            <a:satOff val="-20110"/>
            <a:lumOff val="32414"/>
            <a:alphaOff val="0"/>
          </a:schemeClr>
        </a:solidFill>
        <a:ln w="762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2739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solidFill>
                <a:schemeClr val="tx1"/>
              </a:solidFill>
              <a:latin typeface="+mj-lt"/>
            </a:rPr>
            <a:t>NGOs and development organisations </a:t>
          </a:r>
          <a:br>
            <a:rPr lang="en-GB" sz="1900" kern="1200">
              <a:solidFill>
                <a:schemeClr val="tx1"/>
              </a:solidFill>
              <a:latin typeface="+mj-lt"/>
            </a:rPr>
          </a:br>
          <a:r>
            <a:rPr lang="en-GB" sz="1900" i="1" kern="1200">
              <a:solidFill>
                <a:schemeClr val="tx1"/>
              </a:solidFill>
              <a:latin typeface="+mj-lt"/>
            </a:rPr>
            <a:t>IMF, World Bank</a:t>
          </a:r>
          <a:endParaRPr lang="en-GB" sz="1900" kern="1200">
            <a:solidFill>
              <a:schemeClr val="tx1"/>
            </a:solidFill>
          </a:endParaRPr>
        </a:p>
      </dsp:txBody>
      <dsp:txXfrm rot="5400000">
        <a:off x="3411870" y="509260"/>
        <a:ext cx="1755970" cy="1527785"/>
      </dsp:txXfrm>
    </dsp:sp>
    <dsp:sp modelId="{EB4709E5-E4E4-48FE-AFCC-3CC619596719}">
      <dsp:nvSpPr>
        <dsp:cNvPr id="0" name=""/>
        <dsp:cNvSpPr/>
      </dsp:nvSpPr>
      <dsp:spPr>
        <a:xfrm rot="16200000">
          <a:off x="4713460" y="395168"/>
          <a:ext cx="2546307" cy="1755970"/>
        </a:xfrm>
        <a:prstGeom prst="flowChartManualOperation">
          <a:avLst/>
        </a:prstGeom>
        <a:solidFill>
          <a:schemeClr val="accent1">
            <a:shade val="50000"/>
            <a:hueOff val="301891"/>
            <a:satOff val="-30165"/>
            <a:lumOff val="48621"/>
            <a:alphaOff val="0"/>
          </a:schemeClr>
        </a:solidFill>
        <a:ln w="762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2739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solidFill>
                <a:schemeClr val="tx1"/>
              </a:solidFill>
            </a:rPr>
            <a:t>Accounting and Consultancy</a:t>
          </a:r>
        </a:p>
      </dsp:txBody>
      <dsp:txXfrm rot="5400000">
        <a:off x="5108629" y="509260"/>
        <a:ext cx="1755970" cy="1527785"/>
      </dsp:txXfrm>
    </dsp:sp>
    <dsp:sp modelId="{799A1804-6C4E-4176-B41B-9CEC7BA4F8D6}">
      <dsp:nvSpPr>
        <dsp:cNvPr id="0" name=""/>
        <dsp:cNvSpPr/>
      </dsp:nvSpPr>
      <dsp:spPr>
        <a:xfrm rot="16200000">
          <a:off x="6315888" y="395168"/>
          <a:ext cx="2546307" cy="1755970"/>
        </a:xfrm>
        <a:prstGeom prst="flowChartManualOperation">
          <a:avLst/>
        </a:prstGeom>
        <a:solidFill>
          <a:schemeClr val="accent1">
            <a:shade val="50000"/>
            <a:hueOff val="201261"/>
            <a:satOff val="-20110"/>
            <a:lumOff val="32414"/>
            <a:alphaOff val="0"/>
          </a:schemeClr>
        </a:solidFill>
        <a:ln w="762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2739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solidFill>
                <a:schemeClr val="tx1"/>
              </a:solidFill>
            </a:rPr>
            <a:t>Industry and big tech</a:t>
          </a:r>
        </a:p>
      </dsp:txBody>
      <dsp:txXfrm rot="5400000">
        <a:off x="6711057" y="509260"/>
        <a:ext cx="1755970" cy="1527785"/>
      </dsp:txXfrm>
    </dsp:sp>
    <dsp:sp modelId="{C7CCEB7D-35DC-40E2-A3A7-8CC1B33BD7C8}">
      <dsp:nvSpPr>
        <dsp:cNvPr id="0" name=""/>
        <dsp:cNvSpPr/>
      </dsp:nvSpPr>
      <dsp:spPr>
        <a:xfrm rot="16200000">
          <a:off x="7982496" y="395168"/>
          <a:ext cx="2546307" cy="1755970"/>
        </a:xfrm>
        <a:prstGeom prst="flowChartManualOperation">
          <a:avLst/>
        </a:prstGeom>
        <a:solidFill>
          <a:schemeClr val="accent1">
            <a:shade val="50000"/>
            <a:hueOff val="100630"/>
            <a:satOff val="-10055"/>
            <a:lumOff val="16207"/>
            <a:alphaOff val="0"/>
          </a:schemeClr>
        </a:solidFill>
        <a:ln w="762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2739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solidFill>
                <a:schemeClr val="tx1"/>
              </a:solidFill>
            </a:rPr>
            <a:t>Media</a:t>
          </a:r>
        </a:p>
      </dsp:txBody>
      <dsp:txXfrm rot="5400000">
        <a:off x="8377665" y="509260"/>
        <a:ext cx="1755970" cy="15277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5E32F-DD2B-4641-B919-40C3E43C25F6}">
      <dsp:nvSpPr>
        <dsp:cNvPr id="0" name=""/>
        <dsp:cNvSpPr/>
      </dsp:nvSpPr>
      <dsp:spPr>
        <a:xfrm rot="16200000">
          <a:off x="-303404" y="304661"/>
          <a:ext cx="3877940" cy="3268616"/>
        </a:xfrm>
        <a:prstGeom prst="flowChartManualOperation">
          <a:avLst/>
        </a:prstGeom>
        <a:solidFill>
          <a:srgbClr val="002060"/>
        </a:solidFill>
        <a:ln w="762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0" tIns="0" rIns="299641" bIns="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>
              <a:solidFill>
                <a:schemeClr val="bg1"/>
              </a:solidFill>
            </a:rPr>
            <a:t>Our academic reputation</a:t>
          </a:r>
        </a:p>
      </dsp:txBody>
      <dsp:txXfrm rot="5400000">
        <a:off x="1258" y="775587"/>
        <a:ext cx="3268616" cy="2326764"/>
      </dsp:txXfrm>
    </dsp:sp>
    <dsp:sp modelId="{7073DAC2-981D-40CF-8C98-979A41FC4E5C}">
      <dsp:nvSpPr>
        <dsp:cNvPr id="0" name=""/>
        <dsp:cNvSpPr/>
      </dsp:nvSpPr>
      <dsp:spPr>
        <a:xfrm rot="16200000">
          <a:off x="2800701" y="304661"/>
          <a:ext cx="3877940" cy="3268616"/>
        </a:xfrm>
        <a:prstGeom prst="flowChartManualOperation">
          <a:avLst/>
        </a:prstGeom>
        <a:solidFill>
          <a:srgbClr val="0070C0"/>
        </a:solidFill>
        <a:ln w="762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0" tIns="0" rIns="299641" bIns="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/>
            <a:t>Our teaching</a:t>
          </a:r>
        </a:p>
      </dsp:txBody>
      <dsp:txXfrm rot="5400000">
        <a:off x="3105363" y="775587"/>
        <a:ext cx="3268616" cy="2326764"/>
      </dsp:txXfrm>
    </dsp:sp>
    <dsp:sp modelId="{76696CB8-B5B2-464D-B568-85A7A16E4EB7}">
      <dsp:nvSpPr>
        <dsp:cNvPr id="0" name=""/>
        <dsp:cNvSpPr/>
      </dsp:nvSpPr>
      <dsp:spPr>
        <a:xfrm rot="16200000">
          <a:off x="5967500" y="304661"/>
          <a:ext cx="3877940" cy="3268616"/>
        </a:xfrm>
        <a:prstGeom prst="flowChartManualOperation">
          <a:avLst/>
        </a:prstGeom>
        <a:solidFill>
          <a:schemeClr val="accent1">
            <a:lumMod val="60000"/>
            <a:lumOff val="40000"/>
          </a:schemeClr>
        </a:solidFill>
        <a:ln w="762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0" tIns="0" rIns="299641" bIns="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>
              <a:solidFill>
                <a:schemeClr val="tx1"/>
              </a:solidFill>
            </a:rPr>
            <a:t>Your bright future</a:t>
          </a:r>
        </a:p>
      </dsp:txBody>
      <dsp:txXfrm rot="5400000">
        <a:off x="6272162" y="775587"/>
        <a:ext cx="3268616" cy="23267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351C95-A13D-4E6D-AEED-59430FF2119A}">
      <dsp:nvSpPr>
        <dsp:cNvPr id="0" name=""/>
        <dsp:cNvSpPr/>
      </dsp:nvSpPr>
      <dsp:spPr>
        <a:xfrm>
          <a:off x="0" y="666657"/>
          <a:ext cx="11733432" cy="1124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0645" tIns="437388" rIns="910645" bIns="149352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Over </a:t>
          </a:r>
          <a:r>
            <a:rPr lang="en-US" sz="2100" kern="1200">
              <a:latin typeface="Arial" panose="020B0604020202020204"/>
            </a:rPr>
            <a:t>97</a:t>
          </a:r>
          <a:r>
            <a:rPr lang="en-US" sz="2100" kern="1200"/>
            <a:t>% of Bristol’s Economics and Econometrics research is rated either “world leading” or “internationally excellent”. (REF 2021)</a:t>
          </a:r>
          <a:endParaRPr lang="en-GB" sz="2100" kern="1200"/>
        </a:p>
      </dsp:txBody>
      <dsp:txXfrm>
        <a:off x="0" y="666657"/>
        <a:ext cx="11733432" cy="1124550"/>
      </dsp:txXfrm>
    </dsp:sp>
    <dsp:sp modelId="{58713977-0FDA-4034-BF05-FB46CF21129E}">
      <dsp:nvSpPr>
        <dsp:cNvPr id="0" name=""/>
        <dsp:cNvSpPr/>
      </dsp:nvSpPr>
      <dsp:spPr>
        <a:xfrm>
          <a:off x="586671" y="356697"/>
          <a:ext cx="8213402" cy="619920"/>
        </a:xfrm>
        <a:prstGeom prst="roundRect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0447" tIns="0" rIns="31044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>
              <a:solidFill>
                <a:schemeClr val="bg1"/>
              </a:solidFill>
            </a:rPr>
            <a:t>Our research</a:t>
          </a:r>
        </a:p>
      </dsp:txBody>
      <dsp:txXfrm>
        <a:off x="616933" y="386959"/>
        <a:ext cx="8152878" cy="559396"/>
      </dsp:txXfrm>
    </dsp:sp>
    <dsp:sp modelId="{5FFC19BF-3846-45A2-AE65-80DA1CB72B26}">
      <dsp:nvSpPr>
        <dsp:cNvPr id="0" name=""/>
        <dsp:cNvSpPr/>
      </dsp:nvSpPr>
      <dsp:spPr>
        <a:xfrm>
          <a:off x="0" y="2214567"/>
          <a:ext cx="11733432" cy="119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201261"/>
              <a:satOff val="-20110"/>
              <a:lumOff val="324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0645" tIns="437388" rIns="910645" bIns="149352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>
              <a:latin typeface="Arial" panose="020B0604020202020204"/>
            </a:rPr>
            <a:t>Top</a:t>
          </a:r>
          <a:r>
            <a:rPr lang="en-GB" sz="2100" kern="1200"/>
            <a:t> </a:t>
          </a:r>
          <a:r>
            <a:rPr lang="en-GB" sz="2100" kern="1200">
              <a:latin typeface="Arial" panose="020B0604020202020204"/>
            </a:rPr>
            <a:t>5 in UK for Economics and Econometrics research output (REF 2021) </a:t>
          </a:r>
          <a:endParaRPr lang="en-GB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b="0" i="0" kern="1200"/>
            <a:t>Top </a:t>
          </a:r>
          <a:r>
            <a:rPr lang="en-GB" sz="2100" b="0" i="0" kern="1200">
              <a:latin typeface="Arial" panose="020B0604020202020204"/>
            </a:rPr>
            <a:t>5 in UK for Economics and Econometrics "world leading" impact (REF 2021</a:t>
          </a:r>
          <a:r>
            <a:rPr lang="en-GB" sz="2100" kern="1200">
              <a:latin typeface="Arial" panose="020B0604020202020204"/>
            </a:rPr>
            <a:t>)</a:t>
          </a:r>
          <a:endParaRPr lang="en-GB" sz="2100" kern="1200"/>
        </a:p>
      </dsp:txBody>
      <dsp:txXfrm>
        <a:off x="0" y="2214567"/>
        <a:ext cx="11733432" cy="1190700"/>
      </dsp:txXfrm>
    </dsp:sp>
    <dsp:sp modelId="{D02AD36E-3CBD-4378-8847-D42525CA4DE0}">
      <dsp:nvSpPr>
        <dsp:cNvPr id="0" name=""/>
        <dsp:cNvSpPr/>
      </dsp:nvSpPr>
      <dsp:spPr>
        <a:xfrm>
          <a:off x="586671" y="1904607"/>
          <a:ext cx="8213402" cy="619920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0447" tIns="0" rIns="31044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>
              <a:solidFill>
                <a:schemeClr val="bg1"/>
              </a:solidFill>
            </a:rPr>
            <a:t>Our rankings</a:t>
          </a:r>
        </a:p>
      </dsp:txBody>
      <dsp:txXfrm>
        <a:off x="616933" y="1934869"/>
        <a:ext cx="8152878" cy="559396"/>
      </dsp:txXfrm>
    </dsp:sp>
    <dsp:sp modelId="{8EFCDB2F-EAE9-474A-B6A7-8F691C8CA849}">
      <dsp:nvSpPr>
        <dsp:cNvPr id="0" name=""/>
        <dsp:cNvSpPr/>
      </dsp:nvSpPr>
      <dsp:spPr>
        <a:xfrm>
          <a:off x="0" y="3828627"/>
          <a:ext cx="11733432" cy="119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201261"/>
              <a:satOff val="-20110"/>
              <a:lumOff val="324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0645" tIns="437388" rIns="910645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/>
            <a:t>2015 Nobel prize winner, Angus Deaton is a former Bristol professor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/>
            <a:t>Be taught by people whose </a:t>
          </a:r>
          <a:r>
            <a:rPr lang="en-GB" sz="2100" kern="1200">
              <a:latin typeface="Arial" panose="020B0604020202020204"/>
            </a:rPr>
            <a:t>cutting edge research is</a:t>
          </a:r>
          <a:r>
            <a:rPr lang="en-GB" sz="2100" kern="1200"/>
            <a:t> changing policy and practice</a:t>
          </a:r>
        </a:p>
      </dsp:txBody>
      <dsp:txXfrm>
        <a:off x="0" y="3828627"/>
        <a:ext cx="11733432" cy="1190700"/>
      </dsp:txXfrm>
    </dsp:sp>
    <dsp:sp modelId="{471EDC3E-9614-4F8C-A9D8-30C2BF4261D1}">
      <dsp:nvSpPr>
        <dsp:cNvPr id="0" name=""/>
        <dsp:cNvSpPr/>
      </dsp:nvSpPr>
      <dsp:spPr>
        <a:xfrm>
          <a:off x="586671" y="3518667"/>
          <a:ext cx="8213402" cy="61992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0447" tIns="0" rIns="31044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/>
            <a:t>Our world-class experts</a:t>
          </a:r>
        </a:p>
      </dsp:txBody>
      <dsp:txXfrm>
        <a:off x="616933" y="3548929"/>
        <a:ext cx="8152878" cy="559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70085-1D2D-4D10-98CC-22815E716FEF}">
      <dsp:nvSpPr>
        <dsp:cNvPr id="0" name=""/>
        <dsp:cNvSpPr/>
      </dsp:nvSpPr>
      <dsp:spPr>
        <a:xfrm>
          <a:off x="3711" y="1146841"/>
          <a:ext cx="1898608" cy="618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>
              <a:solidFill>
                <a:srgbClr val="002060"/>
              </a:solidFill>
            </a:rPr>
            <a:t>Careers Service</a:t>
          </a:r>
        </a:p>
      </dsp:txBody>
      <dsp:txXfrm>
        <a:off x="3711" y="1146841"/>
        <a:ext cx="1898608" cy="618750"/>
      </dsp:txXfrm>
    </dsp:sp>
    <dsp:sp modelId="{A7252C78-3885-45BF-BF65-74F94134DC55}">
      <dsp:nvSpPr>
        <dsp:cNvPr id="0" name=""/>
        <dsp:cNvSpPr/>
      </dsp:nvSpPr>
      <dsp:spPr>
        <a:xfrm>
          <a:off x="1902319" y="644106"/>
          <a:ext cx="379721" cy="1624218"/>
        </a:xfrm>
        <a:prstGeom prst="leftBrace">
          <a:avLst>
            <a:gd name="adj1" fmla="val 35000"/>
            <a:gd name="adj2" fmla="val 50000"/>
          </a:avLst>
        </a:prstGeom>
        <a:noFill/>
        <a:ln w="381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2AB92-00D2-4C1B-B595-C805443185C1}">
      <dsp:nvSpPr>
        <dsp:cNvPr id="0" name=""/>
        <dsp:cNvSpPr/>
      </dsp:nvSpPr>
      <dsp:spPr>
        <a:xfrm>
          <a:off x="2433930" y="644106"/>
          <a:ext cx="5164213" cy="16242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General support and advice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Access to major employers</a:t>
          </a:r>
          <a:r>
            <a:rPr lang="en-GB" sz="2000" kern="1200">
              <a:latin typeface="Arial" panose="020B0604020202020204"/>
            </a:rPr>
            <a:t> 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Careers Fairs</a:t>
          </a:r>
          <a:r>
            <a:rPr lang="en-GB" sz="2000" kern="1200">
              <a:latin typeface="Arial" panose="020B0604020202020204"/>
            </a:rPr>
            <a:t> </a:t>
          </a:r>
          <a:endParaRPr lang="en-GB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CV workshops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School of Economics networking events</a:t>
          </a:r>
        </a:p>
      </dsp:txBody>
      <dsp:txXfrm>
        <a:off x="2433930" y="644106"/>
        <a:ext cx="5164213" cy="1624218"/>
      </dsp:txXfrm>
    </dsp:sp>
    <dsp:sp modelId="{9A088B20-A69C-48C6-B021-8F67258AF7E9}">
      <dsp:nvSpPr>
        <dsp:cNvPr id="0" name=""/>
        <dsp:cNvSpPr/>
      </dsp:nvSpPr>
      <dsp:spPr>
        <a:xfrm>
          <a:off x="3711" y="2340325"/>
          <a:ext cx="1898608" cy="89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>
              <a:solidFill>
                <a:schemeClr val="accent1">
                  <a:lumMod val="50000"/>
                </a:schemeClr>
              </a:solidFill>
            </a:rPr>
            <a:t>Professional Liaison Network</a:t>
          </a:r>
        </a:p>
      </dsp:txBody>
      <dsp:txXfrm>
        <a:off x="3711" y="2340325"/>
        <a:ext cx="1898608" cy="891000"/>
      </dsp:txXfrm>
    </dsp:sp>
    <dsp:sp modelId="{29CF61B2-FC9B-470F-9E1D-8579413DA592}">
      <dsp:nvSpPr>
        <dsp:cNvPr id="0" name=""/>
        <dsp:cNvSpPr/>
      </dsp:nvSpPr>
      <dsp:spPr>
        <a:xfrm>
          <a:off x="1902319" y="2340325"/>
          <a:ext cx="379721" cy="891000"/>
        </a:xfrm>
        <a:prstGeom prst="leftBrace">
          <a:avLst>
            <a:gd name="adj1" fmla="val 35000"/>
            <a:gd name="adj2" fmla="val 50000"/>
          </a:avLst>
        </a:prstGeom>
        <a:noFill/>
        <a:ln w="381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7C266E-59A3-49BF-8002-FC8BBEF1D747}">
      <dsp:nvSpPr>
        <dsp:cNvPr id="0" name=""/>
        <dsp:cNvSpPr/>
      </dsp:nvSpPr>
      <dsp:spPr>
        <a:xfrm>
          <a:off x="2433930" y="2340325"/>
          <a:ext cx="5164213" cy="891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Subject-specific Opportunities</a:t>
          </a:r>
          <a:endParaRPr lang="en-GB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Professional Mentoring</a:t>
          </a:r>
        </a:p>
      </dsp:txBody>
      <dsp:txXfrm>
        <a:off x="2433930" y="2340325"/>
        <a:ext cx="5164213" cy="891000"/>
      </dsp:txXfrm>
    </dsp:sp>
    <dsp:sp modelId="{6B519574-6908-48DA-8F25-A3A5F3477A02}">
      <dsp:nvSpPr>
        <dsp:cNvPr id="0" name=""/>
        <dsp:cNvSpPr/>
      </dsp:nvSpPr>
      <dsp:spPr>
        <a:xfrm>
          <a:off x="3711" y="3632036"/>
          <a:ext cx="1898608" cy="618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>
              <a:solidFill>
                <a:srgbClr val="0070C0"/>
              </a:solidFill>
            </a:rPr>
            <a:t>Student societies</a:t>
          </a:r>
        </a:p>
      </dsp:txBody>
      <dsp:txXfrm>
        <a:off x="3711" y="3632036"/>
        <a:ext cx="1898608" cy="618750"/>
      </dsp:txXfrm>
    </dsp:sp>
    <dsp:sp modelId="{61B8EB71-F4A3-456B-8172-A692057CF454}">
      <dsp:nvSpPr>
        <dsp:cNvPr id="0" name=""/>
        <dsp:cNvSpPr/>
      </dsp:nvSpPr>
      <dsp:spPr>
        <a:xfrm>
          <a:off x="1902319" y="3303325"/>
          <a:ext cx="379721" cy="1276171"/>
        </a:xfrm>
        <a:prstGeom prst="leftBrace">
          <a:avLst>
            <a:gd name="adj1" fmla="val 35000"/>
            <a:gd name="adj2" fmla="val 50000"/>
          </a:avLst>
        </a:prstGeom>
        <a:noFill/>
        <a:ln w="381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1BEC9-4E93-4B24-8676-A13807656DE2}">
      <dsp:nvSpPr>
        <dsp:cNvPr id="0" name=""/>
        <dsp:cNvSpPr/>
      </dsp:nvSpPr>
      <dsp:spPr>
        <a:xfrm>
          <a:off x="2433930" y="3303325"/>
          <a:ext cx="5164213" cy="12761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Alumni Talks</a:t>
          </a:r>
          <a:endParaRPr lang="en-GB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Career events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Student Societies: </a:t>
          </a:r>
          <a:r>
            <a:rPr lang="en-US" sz="2000" i="1" kern="1200"/>
            <a:t>EFM, Bristol FinTech, Bristol Investment Society</a:t>
          </a:r>
          <a:endParaRPr lang="en-US" sz="2000" kern="1200"/>
        </a:p>
      </dsp:txBody>
      <dsp:txXfrm>
        <a:off x="2433930" y="3303325"/>
        <a:ext cx="5164213" cy="12761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0205E4-E09C-B544-AA41-998F213F66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A4F8E5-3F8B-9642-B149-518E4E9205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84970-4740-E14F-8AB5-4D1485DB2435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ED8DBD-8416-4A42-BE78-FDDB154A40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E6A3BA-5F51-254B-B6D9-53CC063C83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F6D81-1F25-5840-A432-6800B3282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00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40B4A-D5BF-FD48-AD2A-897DF3A49AB7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0CCFF-B403-6B4C-B932-FD870BC15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53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0CCFF-B403-6B4C-B932-FD870BC15F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33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097CA-4068-A0EC-DD34-0ED694B2D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F0A189-DF2F-EC9A-F7C4-7FA205E2E2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3D3833-5B9C-6E6B-5DFD-05D76634D8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5C0BE-30B6-5311-C2D5-5D8804D720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0CCFF-B403-6B4C-B932-FD870BC15F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07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0CCFF-B403-6B4C-B932-FD870BC15F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3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0CCFF-B403-6B4C-B932-FD870BC15F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6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0CCFF-B403-6B4C-B932-FD870BC15FD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61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0CCFF-B403-6B4C-B932-FD870BC15FD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6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0CCFF-B403-6B4C-B932-FD870BC15FD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18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0CCFF-B403-6B4C-B932-FD870BC15FD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25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0CCFF-B403-6B4C-B932-FD870BC15FD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45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0CCFF-B403-6B4C-B932-FD870BC15FD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184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0CCFF-B403-6B4C-B932-FD870BC15FD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2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0CCFF-B403-6B4C-B932-FD870BC15F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03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0CCFF-B403-6B4C-B932-FD870BC15F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76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0CCFF-B403-6B4C-B932-FD870BC15F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57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0CCFF-B403-6B4C-B932-FD870BC15F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87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0CCFF-B403-6B4C-B932-FD870BC15F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34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0CCFF-B403-6B4C-B932-FD870BC15F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28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0CCFF-B403-6B4C-B932-FD870BC15F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32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0CCFF-B403-6B4C-B932-FD870BC15F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5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55EB88-94A8-0042-9887-FE7B0A5C3279}"/>
              </a:ext>
            </a:extLst>
          </p:cNvPr>
          <p:cNvSpPr/>
          <p:nvPr userDrawn="1"/>
        </p:nvSpPr>
        <p:spPr>
          <a:xfrm>
            <a:off x="-8760" y="-18569"/>
            <a:ext cx="12192000" cy="686901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352A8-DCF3-1B41-8F1C-B29E386B9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7252" y="6303882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655FA3DA-9E64-B14B-B883-49DCFEA8CF0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6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id="{AE1D439D-156A-5343-8791-FB2C8164C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426" y="272623"/>
            <a:ext cx="2730500" cy="914400"/>
          </a:xfrm>
          <a:prstGeom prst="rect">
            <a:avLst/>
          </a:prstGeom>
        </p:spPr>
      </p:pic>
      <p:grpSp>
        <p:nvGrpSpPr>
          <p:cNvPr id="259" name="Group 258">
            <a:extLst>
              <a:ext uri="{FF2B5EF4-FFF2-40B4-BE49-F238E27FC236}">
                <a16:creationId xmlns:a16="http://schemas.microsoft.com/office/drawing/2014/main" id="{13EC7294-FA68-C641-8A8C-9A8E6CB6921E}"/>
              </a:ext>
            </a:extLst>
          </p:cNvPr>
          <p:cNvGrpSpPr/>
          <p:nvPr userDrawn="1"/>
        </p:nvGrpSpPr>
        <p:grpSpPr>
          <a:xfrm>
            <a:off x="-286871" y="-479483"/>
            <a:ext cx="11600112" cy="2763315"/>
            <a:chOff x="-1247955" y="-681725"/>
            <a:chExt cx="12564019" cy="2992932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27F8704-5CCF-4845-9AE5-D78C1A1DE0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50059" y="-510221"/>
              <a:ext cx="466005" cy="2087266"/>
            </a:xfrm>
            <a:prstGeom prst="line">
              <a:avLst/>
            </a:prstGeom>
            <a:ln w="25400">
              <a:solidFill>
                <a:srgbClr val="7720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9601CC3-000F-D147-A7D8-FCD13B9B76C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247955" y="1570639"/>
              <a:ext cx="12098638" cy="0"/>
            </a:xfrm>
            <a:prstGeom prst="line">
              <a:avLst/>
            </a:prstGeom>
            <a:ln w="25400">
              <a:solidFill>
                <a:srgbClr val="7720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B21171CE-D05D-EE4A-BE98-579A0D938A9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247955" y="1660367"/>
              <a:ext cx="11991791" cy="0"/>
            </a:xfrm>
            <a:prstGeom prst="line">
              <a:avLst/>
            </a:prstGeom>
            <a:ln w="25400">
              <a:solidFill>
                <a:srgbClr val="0043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23963119-45BA-5E49-A8C0-7357DFBD0AED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247955" y="1747944"/>
              <a:ext cx="11878315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F435027-1208-A149-B6A2-8047C51DF5F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247955" y="1842436"/>
              <a:ext cx="11719774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D53F3CF-1C9C-5740-AC5B-1A0707C635E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247955" y="1933471"/>
              <a:ext cx="11662280" cy="0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B9F822D8-3D86-ED42-879B-6CE15A80C9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247955" y="2024506"/>
              <a:ext cx="11553404" cy="0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8AD6219E-6230-E444-A2E4-347BF94B1EF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247955" y="2115541"/>
              <a:ext cx="11437477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418BE8C-C8F4-064E-A1DC-A52852CAB42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247955" y="2207882"/>
              <a:ext cx="11323199" cy="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157D8B3-A1DD-064B-A8FF-0F3F999B237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247955" y="2309349"/>
              <a:ext cx="11216880" cy="1858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1414BB5-6FBA-7D41-9CD3-2945B1B002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64225" y="-595973"/>
              <a:ext cx="649061" cy="290718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870DC25-55AA-854B-A2AC-3E4F95C380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75244" y="-610562"/>
              <a:ext cx="632121" cy="2831304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D6BFC5B-E601-0942-A0DF-9F9612AFA8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87173" y="-610562"/>
              <a:ext cx="609717" cy="273096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EF98AE4-8DF1-284B-84FD-FCD044CAD1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98198" y="-610562"/>
              <a:ext cx="586950" cy="2641615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585B106-DA6A-CE4C-AE6E-83E7155251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2144" y="-681725"/>
              <a:ext cx="585709" cy="2623430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129B5CB-5CC2-E44D-9513-1F5A108C44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19058" y="-610562"/>
              <a:ext cx="547660" cy="2452998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57E6AA0-2B77-B744-9320-AEDE6F97FA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30353" y="-595973"/>
              <a:ext cx="523875" cy="234647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E35630F-6B60-ED45-9FCC-49F44EBDF5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41487" y="-556273"/>
              <a:ext cx="495432" cy="2219070"/>
            </a:xfrm>
            <a:prstGeom prst="line">
              <a:avLst/>
            </a:prstGeom>
            <a:ln w="25400">
              <a:solidFill>
                <a:srgbClr val="0043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AB1BBF-06E9-7F45-84F1-5F040B20C1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1426" y="1572381"/>
            <a:ext cx="7570515" cy="1114944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ts val="7200"/>
              </a:lnSpc>
              <a:defRPr sz="7200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EDIT MASTER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81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F40D9-F9BE-C040-B498-8A8180E09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192" y="381440"/>
            <a:ext cx="8348049" cy="1325563"/>
          </a:xfrm>
        </p:spPr>
        <p:txBody>
          <a:bodyPr anchor="t">
            <a:normAutofit/>
          </a:bodyPr>
          <a:lstStyle>
            <a:lvl1pPr>
              <a:lnSpc>
                <a:spcPts val="4400"/>
              </a:lnSpc>
              <a:defRPr sz="3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59A31-7CFA-9948-A144-D80A70D7C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344" y="2005012"/>
            <a:ext cx="9029446" cy="4351338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+mn-lt"/>
              </a:defRPr>
            </a:lvl1pPr>
            <a:lvl2pPr>
              <a:defRPr sz="2000">
                <a:solidFill>
                  <a:schemeClr val="tx1"/>
                </a:solidFill>
                <a:latin typeface="+mn-lt"/>
              </a:defRPr>
            </a:lvl2pPr>
            <a:lvl3pPr>
              <a:defRPr sz="1800">
                <a:solidFill>
                  <a:schemeClr val="tx1"/>
                </a:solidFill>
                <a:latin typeface="+mn-lt"/>
              </a:defRPr>
            </a:lvl3pPr>
            <a:lvl4pPr>
              <a:defRPr sz="1800">
                <a:solidFill>
                  <a:schemeClr val="tx1"/>
                </a:solidFill>
                <a:latin typeface="+mn-lt"/>
              </a:defRPr>
            </a:lvl4pPr>
            <a:lvl5pPr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342D2C6-91A0-5C4D-A1AF-5CA1AE70D2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0730" y="6351657"/>
            <a:ext cx="27432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err="1"/>
              <a:t>bristol.ac.uk</a:t>
            </a:r>
            <a:r>
              <a:rPr lang="en-US"/>
              <a:t>/&lt;add URL&gt;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2BEA57C-96DC-D649-A48E-1A9E4CE56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7252" y="6349587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655FA3DA-9E64-B14B-B883-49DCFEA8CF0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C95B1D-5880-8341-9774-41CF0A51945A}"/>
              </a:ext>
            </a:extLst>
          </p:cNvPr>
          <p:cNvGrpSpPr/>
          <p:nvPr userDrawn="1"/>
        </p:nvGrpSpPr>
        <p:grpSpPr>
          <a:xfrm>
            <a:off x="9664381" y="-94481"/>
            <a:ext cx="4472142" cy="6538549"/>
            <a:chOff x="7748996" y="-90836"/>
            <a:chExt cx="4472142" cy="6538549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0BBDD64-3A33-7C4C-A414-9CB61633988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296179" y="3121"/>
              <a:ext cx="1491027" cy="6444592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D529271-3684-534A-A9A9-1BD59313BBB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230822" y="-12879"/>
              <a:ext cx="1475053" cy="6375552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F7ECFE5-B27C-894B-A362-407356987D9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166034" y="-58545"/>
              <a:ext cx="1467412" cy="6342522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86D873B-D0CC-8E44-9CC0-7AA9328226B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097393" y="-24170"/>
              <a:ext cx="1438554" cy="6217794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64545B1-2498-9A45-8FA5-C7C50A18FAB6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028068" y="-90836"/>
              <a:ext cx="1435989" cy="6206704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E86D3C0-7107-FA43-BDFC-964A607444D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959795" y="-21432"/>
              <a:ext cx="1402975" cy="6064012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969B8CD-2541-D14C-B115-364FA08329B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887892" y="-22289"/>
              <a:ext cx="1383595" cy="59802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01A4574-EFB8-BD4A-997F-E863C6C86CA2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818907" y="-28532"/>
              <a:ext cx="1367559" cy="591092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E6CF44A-60B2-A948-B152-24184367F49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749762" y="-17677"/>
              <a:ext cx="1342202" cy="5801336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000BC2A9-5970-9640-BC50-EC9DBB8D9497}"/>
                </a:ext>
              </a:extLst>
            </p:cNvPr>
            <p:cNvGrpSpPr/>
            <p:nvPr userDrawn="1"/>
          </p:nvGrpSpPr>
          <p:grpSpPr>
            <a:xfrm>
              <a:off x="7748996" y="5782931"/>
              <a:ext cx="4472142" cy="664782"/>
              <a:chOff x="7829206" y="5446049"/>
              <a:chExt cx="4391932" cy="664782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0FC67DE-EA96-C342-8EA3-02D41B6A12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366326" y="6107588"/>
                <a:ext cx="3854812" cy="3243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42A106F-0EAD-4541-96F7-1AF03D4A4A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829206" y="5446049"/>
                <a:ext cx="4377793" cy="1393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CDC0488-7D38-8C42-839F-0C6A481767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898193" y="5528462"/>
                <a:ext cx="4307224" cy="13707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867060E-9AFC-084D-9ECC-2361F5886B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73042" y="5614040"/>
                <a:ext cx="4232375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ABDC0E53-34C6-EC47-81C5-8BE67F78F8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43340" y="5696535"/>
                <a:ext cx="4177798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6A5AEBA-CB74-A14A-8E7E-DC9FBD49778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95733" y="5771885"/>
                <a:ext cx="4109684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B1B8CB71-1800-BC4E-8214-C5D4F1425E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166043" y="5854549"/>
                <a:ext cx="4041683" cy="12859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9895FFB8-FA69-B34F-8B00-78414E3F4B6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234106" y="5947952"/>
                <a:ext cx="3957894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7089469-EEC6-1D45-9C01-E8BB01F21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17457" y="6025791"/>
                <a:ext cx="3874543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18289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F40D9-F9BE-C040-B498-8A8180E09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192" y="381440"/>
            <a:ext cx="8348049" cy="1325563"/>
          </a:xfrm>
        </p:spPr>
        <p:txBody>
          <a:bodyPr anchor="t">
            <a:normAutofit/>
          </a:bodyPr>
          <a:lstStyle>
            <a:lvl1pPr>
              <a:lnSpc>
                <a:spcPts val="4400"/>
              </a:lnSpc>
              <a:defRPr sz="3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59A31-7CFA-9948-A144-D80A70D7C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344" y="2005012"/>
            <a:ext cx="9029446" cy="4010792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+mn-lt"/>
              </a:defRPr>
            </a:lvl1pPr>
            <a:lvl2pPr>
              <a:defRPr sz="2000">
                <a:solidFill>
                  <a:schemeClr val="tx1"/>
                </a:solidFill>
                <a:latin typeface="+mn-lt"/>
              </a:defRPr>
            </a:lvl2pPr>
            <a:lvl3pPr>
              <a:defRPr sz="1800">
                <a:solidFill>
                  <a:schemeClr val="tx1"/>
                </a:solidFill>
                <a:latin typeface="+mn-lt"/>
              </a:defRPr>
            </a:lvl3pPr>
            <a:lvl4pPr>
              <a:defRPr sz="1800">
                <a:solidFill>
                  <a:schemeClr val="tx1"/>
                </a:solidFill>
                <a:latin typeface="+mn-lt"/>
              </a:defRPr>
            </a:lvl4pPr>
            <a:lvl5pPr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2BEA57C-96DC-D649-A48E-1A9E4CE56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7252" y="6349587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655FA3DA-9E64-B14B-B883-49DCFEA8CF0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76BE944-5D57-B94C-AF0F-469F53A41AC6}"/>
              </a:ext>
            </a:extLst>
          </p:cNvPr>
          <p:cNvGrpSpPr/>
          <p:nvPr userDrawn="1"/>
        </p:nvGrpSpPr>
        <p:grpSpPr>
          <a:xfrm>
            <a:off x="-58615" y="-112063"/>
            <a:ext cx="12021335" cy="6824189"/>
            <a:chOff x="-514835" y="-440377"/>
            <a:chExt cx="12021335" cy="682418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E383B6F-59F9-3D4A-B5BD-F20F43C013E6}"/>
                </a:ext>
              </a:extLst>
            </p:cNvPr>
            <p:cNvGrpSpPr/>
            <p:nvPr userDrawn="1"/>
          </p:nvGrpSpPr>
          <p:grpSpPr>
            <a:xfrm>
              <a:off x="-514835" y="5701775"/>
              <a:ext cx="10614010" cy="680103"/>
              <a:chOff x="-514835" y="5701775"/>
              <a:chExt cx="10614010" cy="680103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1343603E-18FD-1343-BBFE-A5E2DE2E55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514835" y="5701775"/>
                <a:ext cx="10614010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2C48FFFB-6DD3-1E4E-93B8-F4625C5ACC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514835" y="5784619"/>
                <a:ext cx="10515360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C018E68D-AFE4-B94E-98DF-3F75DF724DC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514835" y="5865477"/>
                <a:ext cx="10410590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7685BF62-888B-3341-A327-4CC06550B8C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514835" y="5952720"/>
                <a:ext cx="10307827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2E65470D-A951-884D-AE4E-B6E237E64C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514835" y="6036771"/>
                <a:ext cx="10211129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C640C6F9-96D4-4242-B0B9-73A75E01A7E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514835" y="6120822"/>
                <a:ext cx="10103911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1D005644-D82C-3E41-AE3E-5C05DE35AF0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514835" y="6204872"/>
                <a:ext cx="10003573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BA25490-EB14-9149-9D31-D31DE436956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514835" y="6290129"/>
                <a:ext cx="9898062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AC1F8076-CBB6-6040-988E-DB41FC1BDFD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514835" y="6368985"/>
                <a:ext cx="9793995" cy="12893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EBEBF07-0E3A-3148-BABD-921DAEAD43AD}"/>
                </a:ext>
              </a:extLst>
            </p:cNvPr>
            <p:cNvGrpSpPr/>
            <p:nvPr userDrawn="1"/>
          </p:nvGrpSpPr>
          <p:grpSpPr>
            <a:xfrm>
              <a:off x="9279160" y="-440377"/>
              <a:ext cx="2227340" cy="6824189"/>
              <a:chOff x="9279160" y="-522022"/>
              <a:chExt cx="2227340" cy="6824189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BA06853C-52A6-784E-BC55-A9CF9788193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98599" y="-497533"/>
                <a:ext cx="1407901" cy="6123577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335650F8-0BA6-1E4F-BE98-4401E08F954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79160" y="-481936"/>
                <a:ext cx="1514628" cy="6784103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721102BC-E4BE-6C4A-B975-735C9C97AB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83227" y="-479342"/>
                <a:ext cx="1495785" cy="6699699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F6796CBD-3EFA-2247-AF36-F3F5AB1D1C8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86569" y="-481934"/>
                <a:ext cx="1481406" cy="6609648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2D1AC90E-B5F8-C64A-9B10-14409490AE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89076" y="-519436"/>
                <a:ext cx="1481406" cy="6564657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0E22B800-BF1D-A643-9478-10D3C3053B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685048" y="-522022"/>
                <a:ext cx="1471386" cy="648475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37CE7765-3CD6-D24B-8602-A1D84BACF5B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792992" y="-481934"/>
                <a:ext cx="1444780" cy="6353009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6E4E3B2D-8D94-704D-8409-1D5AA1EE441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889537" y="-494947"/>
                <a:ext cx="1444780" cy="6278779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50FE7B8F-B66B-3044-A00E-45A155B907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997527" y="-481935"/>
                <a:ext cx="1411605" cy="6196063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342D2C6-91A0-5C4D-A1AF-5CA1AE70D2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3655" y="5750337"/>
            <a:ext cx="27432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err="1"/>
              <a:t>bristol.ac.uk</a:t>
            </a:r>
            <a:r>
              <a:rPr lang="en-US"/>
              <a:t>/&lt;add URL&gt;</a:t>
            </a:r>
          </a:p>
        </p:txBody>
      </p:sp>
    </p:spTree>
    <p:extLst>
      <p:ext uri="{BB962C8B-B14F-4D97-AF65-F5344CB8AC3E}">
        <p14:creationId xmlns:p14="http://schemas.microsoft.com/office/powerpoint/2010/main" val="2778437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F40D9-F9BE-C040-B498-8A8180E09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192" y="381440"/>
            <a:ext cx="8348049" cy="1325563"/>
          </a:xfrm>
        </p:spPr>
        <p:txBody>
          <a:bodyPr anchor="t">
            <a:normAutofit/>
          </a:bodyPr>
          <a:lstStyle>
            <a:lvl1pPr>
              <a:lnSpc>
                <a:spcPts val="4400"/>
              </a:lnSpc>
              <a:defRPr sz="3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59A31-7CFA-9948-A144-D80A70D7C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344" y="2005012"/>
            <a:ext cx="9029446" cy="4351338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+mn-lt"/>
              </a:defRPr>
            </a:lvl1pPr>
            <a:lvl2pPr>
              <a:defRPr sz="2000">
                <a:solidFill>
                  <a:schemeClr val="tx1"/>
                </a:solidFill>
                <a:latin typeface="+mn-lt"/>
              </a:defRPr>
            </a:lvl2pPr>
            <a:lvl3pPr>
              <a:defRPr sz="1800">
                <a:solidFill>
                  <a:schemeClr val="tx1"/>
                </a:solidFill>
                <a:latin typeface="+mn-lt"/>
              </a:defRPr>
            </a:lvl3pPr>
            <a:lvl4pPr>
              <a:defRPr sz="1800">
                <a:solidFill>
                  <a:schemeClr val="tx1"/>
                </a:solidFill>
                <a:latin typeface="+mn-lt"/>
              </a:defRPr>
            </a:lvl4pPr>
            <a:lvl5pPr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342D2C6-91A0-5C4D-A1AF-5CA1AE70D2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0730" y="6351657"/>
            <a:ext cx="27432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err="1"/>
              <a:t>bristol.ac.uk</a:t>
            </a:r>
            <a:r>
              <a:rPr lang="en-US"/>
              <a:t>/&lt;add URL&gt;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2BEA57C-96DC-D649-A48E-1A9E4CE56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7252" y="6349587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655FA3DA-9E64-B14B-B883-49DCFEA8CF0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C95B1D-5880-8341-9774-41CF0A51945A}"/>
              </a:ext>
            </a:extLst>
          </p:cNvPr>
          <p:cNvGrpSpPr/>
          <p:nvPr userDrawn="1"/>
        </p:nvGrpSpPr>
        <p:grpSpPr>
          <a:xfrm>
            <a:off x="9664381" y="-94481"/>
            <a:ext cx="4472142" cy="6538549"/>
            <a:chOff x="7748996" y="-90836"/>
            <a:chExt cx="4472142" cy="6538549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0BBDD64-3A33-7C4C-A414-9CB61633988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296179" y="3121"/>
              <a:ext cx="1491027" cy="6444592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D529271-3684-534A-A9A9-1BD59313BBB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230822" y="-12879"/>
              <a:ext cx="1475053" cy="6375552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F7ECFE5-B27C-894B-A362-407356987D9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166034" y="-58545"/>
              <a:ext cx="1467412" cy="6342522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86D873B-D0CC-8E44-9CC0-7AA9328226B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097393" y="-24170"/>
              <a:ext cx="1438554" cy="6217794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64545B1-2498-9A45-8FA5-C7C50A18FAB6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028068" y="-90836"/>
              <a:ext cx="1435989" cy="6206704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E86D3C0-7107-FA43-BDFC-964A607444D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959795" y="-21432"/>
              <a:ext cx="1402975" cy="6064012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969B8CD-2541-D14C-B115-364FA08329B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887892" y="-22289"/>
              <a:ext cx="1383595" cy="5980247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01A4574-EFB8-BD4A-997F-E863C6C86CA2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818907" y="-28532"/>
              <a:ext cx="1367559" cy="5910927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E6CF44A-60B2-A948-B152-24184367F49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749762" y="-17677"/>
              <a:ext cx="1342202" cy="5801336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000BC2A9-5970-9640-BC50-EC9DBB8D9497}"/>
                </a:ext>
              </a:extLst>
            </p:cNvPr>
            <p:cNvGrpSpPr/>
            <p:nvPr userDrawn="1"/>
          </p:nvGrpSpPr>
          <p:grpSpPr>
            <a:xfrm>
              <a:off x="7748996" y="5782931"/>
              <a:ext cx="4472142" cy="664782"/>
              <a:chOff x="7829206" y="5446049"/>
              <a:chExt cx="4391932" cy="664782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0FC67DE-EA96-C342-8EA3-02D41B6A12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366326" y="6107588"/>
                <a:ext cx="3854812" cy="3243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42A106F-0EAD-4541-96F7-1AF03D4A4A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829206" y="5446049"/>
                <a:ext cx="4377793" cy="13930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CDC0488-7D38-8C42-839F-0C6A481767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898193" y="5528462"/>
                <a:ext cx="4307224" cy="13707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867060E-9AFC-084D-9ECC-2361F5886B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73042" y="5614040"/>
                <a:ext cx="4232375" cy="0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ABDC0E53-34C6-EC47-81C5-8BE67F78F8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43340" y="5696535"/>
                <a:ext cx="4177798" cy="0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6A5AEBA-CB74-A14A-8E7E-DC9FBD49778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95733" y="5771885"/>
                <a:ext cx="4109684" cy="0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B1B8CB71-1800-BC4E-8214-C5D4F1425E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166043" y="5854549"/>
                <a:ext cx="4041683" cy="12859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9895FFB8-FA69-B34F-8B00-78414E3F4B6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234106" y="5947952"/>
                <a:ext cx="3957894" cy="0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7089469-EEC6-1D45-9C01-E8BB01F21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17457" y="6025791"/>
                <a:ext cx="3874543" cy="0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275270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F40D9-F9BE-C040-B498-8A8180E09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192" y="381440"/>
            <a:ext cx="8348049" cy="1325563"/>
          </a:xfrm>
        </p:spPr>
        <p:txBody>
          <a:bodyPr anchor="t">
            <a:normAutofit/>
          </a:bodyPr>
          <a:lstStyle>
            <a:lvl1pPr>
              <a:lnSpc>
                <a:spcPts val="4400"/>
              </a:lnSpc>
              <a:defRPr sz="3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59A31-7CFA-9948-A144-D80A70D7C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344" y="2005012"/>
            <a:ext cx="9029446" cy="3740803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+mn-lt"/>
              </a:defRPr>
            </a:lvl1pPr>
            <a:lvl2pPr>
              <a:defRPr sz="2000">
                <a:solidFill>
                  <a:schemeClr val="tx1"/>
                </a:solidFill>
                <a:latin typeface="+mn-lt"/>
              </a:defRPr>
            </a:lvl2pPr>
            <a:lvl3pPr>
              <a:defRPr sz="1800">
                <a:solidFill>
                  <a:schemeClr val="tx1"/>
                </a:solidFill>
                <a:latin typeface="+mn-lt"/>
              </a:defRPr>
            </a:lvl3pPr>
            <a:lvl4pPr>
              <a:defRPr sz="1800">
                <a:solidFill>
                  <a:schemeClr val="tx1"/>
                </a:solidFill>
                <a:latin typeface="+mn-lt"/>
              </a:defRPr>
            </a:lvl4pPr>
            <a:lvl5pPr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2BEA57C-96DC-D649-A48E-1A9E4CE56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7252" y="6349587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655FA3DA-9E64-B14B-B883-49DCFEA8CF0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645C3CD-BBE0-AD40-B4D8-4A58AF07686E}"/>
              </a:ext>
            </a:extLst>
          </p:cNvPr>
          <p:cNvGrpSpPr/>
          <p:nvPr userDrawn="1"/>
        </p:nvGrpSpPr>
        <p:grpSpPr>
          <a:xfrm>
            <a:off x="-58615" y="-112063"/>
            <a:ext cx="12021335" cy="6824189"/>
            <a:chOff x="-514835" y="-440377"/>
            <a:chExt cx="12021335" cy="682418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8072DCF-C0D3-B046-A6B4-FF61BDFDF63D}"/>
                </a:ext>
              </a:extLst>
            </p:cNvPr>
            <p:cNvGrpSpPr/>
            <p:nvPr userDrawn="1"/>
          </p:nvGrpSpPr>
          <p:grpSpPr>
            <a:xfrm>
              <a:off x="-514835" y="5701775"/>
              <a:ext cx="10614010" cy="680103"/>
              <a:chOff x="-514835" y="5701775"/>
              <a:chExt cx="10614010" cy="680103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FED855A4-C626-DD47-B4F0-E146891DC06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514835" y="5701775"/>
                <a:ext cx="10614010" cy="0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8DDF2E57-730B-C640-878D-3B854754E8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514835" y="5784619"/>
                <a:ext cx="10515360" cy="0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2B93AD08-AEAE-2F4B-BAEA-2D6AA42C1E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514835" y="5865477"/>
                <a:ext cx="10410590" cy="0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04AD53B5-4E02-B548-A5B2-4BEF227E251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514835" y="5952720"/>
                <a:ext cx="10307827" cy="0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B9BC8002-5309-424E-85D4-6D5C87F70C5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514835" y="6036771"/>
                <a:ext cx="10211129" cy="0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01E9F582-C1FA-E44C-9832-190C7C90294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514835" y="6120822"/>
                <a:ext cx="10103911" cy="0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1A8C1472-058E-2F46-8033-770B2EA94B5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514835" y="6204872"/>
                <a:ext cx="10003573" cy="0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D7782A5B-DB7A-C744-8C79-865CF32E3C6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514835" y="6290129"/>
                <a:ext cx="9898062" cy="0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0FCE2EE4-0A77-DE49-B9A2-3583AE69F5E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514835" y="6368985"/>
                <a:ext cx="9793995" cy="12893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A229693-BFD8-8342-850E-86C0E6416DB8}"/>
                </a:ext>
              </a:extLst>
            </p:cNvPr>
            <p:cNvGrpSpPr/>
            <p:nvPr userDrawn="1"/>
          </p:nvGrpSpPr>
          <p:grpSpPr>
            <a:xfrm>
              <a:off x="9279160" y="-440377"/>
              <a:ext cx="2227340" cy="6824189"/>
              <a:chOff x="9279160" y="-522022"/>
              <a:chExt cx="2227340" cy="6824189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4401A34B-F640-3541-8409-CDB033846C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98599" y="-497533"/>
                <a:ext cx="1407901" cy="6123577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4DC4A83C-7F1D-FD4F-9F68-146A9C16CEC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79160" y="-481936"/>
                <a:ext cx="1514628" cy="6784103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A999BD6F-64FC-F84F-9B6A-18BE73B835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83227" y="-479342"/>
                <a:ext cx="1495785" cy="6699699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3FB809A4-DD3F-2D45-AF64-32D91C7717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86569" y="-481934"/>
                <a:ext cx="1481406" cy="6609648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BDA438AD-ECEF-AD40-BD73-56F3A7FFE5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89076" y="-519436"/>
                <a:ext cx="1481406" cy="6564657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F0ACE6A-9C7F-6841-A5E4-356D12FC8A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685048" y="-522022"/>
                <a:ext cx="1471386" cy="6484750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6B067205-BB22-944E-B590-13B8ACAE90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792992" y="-481934"/>
                <a:ext cx="1444780" cy="6353009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E5A0788A-E1C5-7B4F-B28F-8B8922B46BB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889537" y="-494947"/>
                <a:ext cx="1444780" cy="6278779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142E44A1-E168-844B-84FD-53BE6A78233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997527" y="-481935"/>
                <a:ext cx="1411605" cy="6196063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Date Placeholder 3">
            <a:extLst>
              <a:ext uri="{FF2B5EF4-FFF2-40B4-BE49-F238E27FC236}">
                <a16:creationId xmlns:a16="http://schemas.microsoft.com/office/drawing/2014/main" id="{A3F79BD2-EB4E-0041-89D2-24B6591AB68A}"/>
              </a:ext>
            </a:extLst>
          </p:cNvPr>
          <p:cNvSpPr txBox="1">
            <a:spLocks/>
          </p:cNvSpPr>
          <p:nvPr userDrawn="1"/>
        </p:nvSpPr>
        <p:spPr>
          <a:xfrm>
            <a:off x="363655" y="57503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/>
              <a:t>bristol.ac.uk</a:t>
            </a:r>
            <a:r>
              <a:rPr lang="en-US"/>
              <a:t>/&lt;add URL&gt;</a:t>
            </a:r>
          </a:p>
        </p:txBody>
      </p:sp>
    </p:spTree>
    <p:extLst>
      <p:ext uri="{BB962C8B-B14F-4D97-AF65-F5344CB8AC3E}">
        <p14:creationId xmlns:p14="http://schemas.microsoft.com/office/powerpoint/2010/main" val="4113334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F40D9-F9BE-C040-B498-8A8180E09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192" y="381440"/>
            <a:ext cx="8348049" cy="1325563"/>
          </a:xfrm>
        </p:spPr>
        <p:txBody>
          <a:bodyPr anchor="t">
            <a:normAutofit/>
          </a:bodyPr>
          <a:lstStyle>
            <a:lvl1pPr>
              <a:lnSpc>
                <a:spcPts val="4400"/>
              </a:lnSpc>
              <a:defRPr sz="3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59A31-7CFA-9948-A144-D80A70D7C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344" y="2005012"/>
            <a:ext cx="9029446" cy="4351338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+mn-lt"/>
              </a:defRPr>
            </a:lvl1pPr>
            <a:lvl2pPr>
              <a:defRPr sz="2000">
                <a:solidFill>
                  <a:schemeClr val="tx1"/>
                </a:solidFill>
                <a:latin typeface="+mn-lt"/>
              </a:defRPr>
            </a:lvl2pPr>
            <a:lvl3pPr>
              <a:defRPr sz="1800">
                <a:solidFill>
                  <a:schemeClr val="tx1"/>
                </a:solidFill>
                <a:latin typeface="+mn-lt"/>
              </a:defRPr>
            </a:lvl3pPr>
            <a:lvl4pPr>
              <a:defRPr sz="1800">
                <a:solidFill>
                  <a:schemeClr val="tx1"/>
                </a:solidFill>
                <a:latin typeface="+mn-lt"/>
              </a:defRPr>
            </a:lvl4pPr>
            <a:lvl5pPr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342D2C6-91A0-5C4D-A1AF-5CA1AE70D2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0730" y="6351657"/>
            <a:ext cx="27432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err="1"/>
              <a:t>bristol.ac.uk</a:t>
            </a:r>
            <a:r>
              <a:rPr lang="en-US"/>
              <a:t>/&lt;add URL&gt;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2BEA57C-96DC-D649-A48E-1A9E4CE56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7252" y="6349587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655FA3DA-9E64-B14B-B883-49DCFEA8CF0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C95B1D-5880-8341-9774-41CF0A51945A}"/>
              </a:ext>
            </a:extLst>
          </p:cNvPr>
          <p:cNvGrpSpPr/>
          <p:nvPr userDrawn="1"/>
        </p:nvGrpSpPr>
        <p:grpSpPr>
          <a:xfrm>
            <a:off x="9653473" y="-89954"/>
            <a:ext cx="4476669" cy="6538549"/>
            <a:chOff x="7744468" y="-90836"/>
            <a:chExt cx="4476669" cy="6538549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0BBDD64-3A33-7C4C-A414-9CB61633988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296179" y="3121"/>
              <a:ext cx="1491027" cy="6444592"/>
            </a:xfrm>
            <a:prstGeom prst="line">
              <a:avLst/>
            </a:prstGeom>
            <a:ln w="25400">
              <a:solidFill>
                <a:srgbClr val="7720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D529271-3684-534A-A9A9-1BD59313BBB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230822" y="-12879"/>
              <a:ext cx="1475053" cy="6375552"/>
            </a:xfrm>
            <a:prstGeom prst="line">
              <a:avLst/>
            </a:prstGeom>
            <a:ln w="25400">
              <a:solidFill>
                <a:srgbClr val="0043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F7ECFE5-B27C-894B-A362-407356987D9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166034" y="-58545"/>
              <a:ext cx="1467412" cy="6342522"/>
            </a:xfrm>
            <a:prstGeom prst="line">
              <a:avLst/>
            </a:prstGeom>
            <a:ln w="25400">
              <a:solidFill>
                <a:srgbClr val="AA1D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86D873B-D0CC-8E44-9CC0-7AA9328226B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097393" y="-24170"/>
              <a:ext cx="1438554" cy="6217794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64545B1-2498-9A45-8FA5-C7C50A18FAB6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028068" y="-90836"/>
              <a:ext cx="1435989" cy="6206704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E86D3C0-7107-FA43-BDFC-964A607444D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959795" y="-21432"/>
              <a:ext cx="1402975" cy="6064012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969B8CD-2541-D14C-B115-364FA08329B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887892" y="-22289"/>
              <a:ext cx="1383595" cy="59802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01A4574-EFB8-BD4A-997F-E863C6C86CA2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818907" y="-28532"/>
              <a:ext cx="1367559" cy="5910927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E6CF44A-60B2-A948-B152-24184367F49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749762" y="-17677"/>
              <a:ext cx="1342202" cy="5801336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000BC2A9-5970-9640-BC50-EC9DBB8D9497}"/>
                </a:ext>
              </a:extLst>
            </p:cNvPr>
            <p:cNvGrpSpPr/>
            <p:nvPr userDrawn="1"/>
          </p:nvGrpSpPr>
          <p:grpSpPr>
            <a:xfrm>
              <a:off x="7744468" y="5782931"/>
              <a:ext cx="4476669" cy="664782"/>
              <a:chOff x="7824760" y="5446049"/>
              <a:chExt cx="4396378" cy="664782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0FC67DE-EA96-C342-8EA3-02D41B6A12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366326" y="6107588"/>
                <a:ext cx="3854812" cy="3243"/>
              </a:xfrm>
              <a:prstGeom prst="line">
                <a:avLst/>
              </a:prstGeom>
              <a:ln w="25400">
                <a:solidFill>
                  <a:srgbClr val="7720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42A106F-0EAD-4541-96F7-1AF03D4A4A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824760" y="5446049"/>
                <a:ext cx="4377793" cy="13930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CDC0488-7D38-8C42-839F-0C6A481767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898193" y="5528462"/>
                <a:ext cx="4307224" cy="13707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867060E-9AFC-084D-9ECC-2361F5886B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73042" y="5614040"/>
                <a:ext cx="4232375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ABDC0E53-34C6-EC47-81C5-8BE67F78F8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43340" y="5696535"/>
                <a:ext cx="4177798" cy="0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6A5AEBA-CB74-A14A-8E7E-DC9FBD49778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95733" y="5771885"/>
                <a:ext cx="4109684" cy="0"/>
              </a:xfrm>
              <a:prstGeom prst="line">
                <a:avLst/>
              </a:prstGeom>
              <a:ln w="254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B1B8CB71-1800-BC4E-8214-C5D4F1425E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166043" y="5854549"/>
                <a:ext cx="4041683" cy="12859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9895FFB8-FA69-B34F-8B00-78414E3F4B6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234106" y="5943425"/>
                <a:ext cx="3957894" cy="0"/>
              </a:xfrm>
              <a:prstGeom prst="line">
                <a:avLst/>
              </a:prstGeom>
              <a:ln w="25400">
                <a:solidFill>
                  <a:srgbClr val="AA1D2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7089469-EEC6-1D45-9C01-E8BB01F21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299674" y="6025791"/>
                <a:ext cx="3874543" cy="0"/>
              </a:xfrm>
              <a:prstGeom prst="line">
                <a:avLst/>
              </a:prstGeom>
              <a:ln w="25400">
                <a:solidFill>
                  <a:srgbClr val="0043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320381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F40D9-F9BE-C040-B498-8A8180E09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192" y="381440"/>
            <a:ext cx="8348049" cy="1325563"/>
          </a:xfrm>
        </p:spPr>
        <p:txBody>
          <a:bodyPr anchor="t">
            <a:normAutofit/>
          </a:bodyPr>
          <a:lstStyle>
            <a:lvl1pPr>
              <a:lnSpc>
                <a:spcPts val="4400"/>
              </a:lnSpc>
              <a:defRPr sz="3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59A31-7CFA-9948-A144-D80A70D7C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344" y="2005012"/>
            <a:ext cx="9029446" cy="3740803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+mn-lt"/>
              </a:defRPr>
            </a:lvl1pPr>
            <a:lvl2pPr>
              <a:defRPr sz="2000">
                <a:solidFill>
                  <a:schemeClr val="tx1"/>
                </a:solidFill>
                <a:latin typeface="+mn-lt"/>
              </a:defRPr>
            </a:lvl2pPr>
            <a:lvl3pPr>
              <a:defRPr sz="1800">
                <a:solidFill>
                  <a:schemeClr val="tx1"/>
                </a:solidFill>
                <a:latin typeface="+mn-lt"/>
              </a:defRPr>
            </a:lvl3pPr>
            <a:lvl4pPr>
              <a:defRPr sz="1800">
                <a:solidFill>
                  <a:schemeClr val="tx1"/>
                </a:solidFill>
                <a:latin typeface="+mn-lt"/>
              </a:defRPr>
            </a:lvl4pPr>
            <a:lvl5pPr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2BEA57C-96DC-D649-A48E-1A9E4CE56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7252" y="6349587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655FA3DA-9E64-B14B-B883-49DCFEA8CF0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645C3CD-BBE0-AD40-B4D8-4A58AF07686E}"/>
              </a:ext>
            </a:extLst>
          </p:cNvPr>
          <p:cNvGrpSpPr/>
          <p:nvPr userDrawn="1"/>
        </p:nvGrpSpPr>
        <p:grpSpPr>
          <a:xfrm>
            <a:off x="-58615" y="-112063"/>
            <a:ext cx="12021335" cy="6824189"/>
            <a:chOff x="-514835" y="-440377"/>
            <a:chExt cx="12021335" cy="682418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8072DCF-C0D3-B046-A6B4-FF61BDFDF63D}"/>
                </a:ext>
              </a:extLst>
            </p:cNvPr>
            <p:cNvGrpSpPr/>
            <p:nvPr userDrawn="1"/>
          </p:nvGrpSpPr>
          <p:grpSpPr>
            <a:xfrm>
              <a:off x="-514835" y="5701775"/>
              <a:ext cx="10614010" cy="680103"/>
              <a:chOff x="-514835" y="5701775"/>
              <a:chExt cx="10614010" cy="680103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FED855A4-C626-DD47-B4F0-E146891DC06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514835" y="5701775"/>
                <a:ext cx="10614010" cy="0"/>
              </a:xfrm>
              <a:prstGeom prst="line">
                <a:avLst/>
              </a:prstGeom>
              <a:ln w="25400">
                <a:solidFill>
                  <a:srgbClr val="7720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8DDF2E57-730B-C640-878D-3B854754E8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514835" y="5784619"/>
                <a:ext cx="10515360" cy="0"/>
              </a:xfrm>
              <a:prstGeom prst="line">
                <a:avLst/>
              </a:prstGeom>
              <a:ln w="25400">
                <a:solidFill>
                  <a:srgbClr val="0043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2B93AD08-AEAE-2F4B-BAEA-2D6AA42C1E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514835" y="5865477"/>
                <a:ext cx="10410590" cy="0"/>
              </a:xfrm>
              <a:prstGeom prst="line">
                <a:avLst/>
              </a:prstGeom>
              <a:ln w="25400">
                <a:solidFill>
                  <a:srgbClr val="AA1D2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04AD53B5-4E02-B548-A5B2-4BEF227E251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514835" y="5952720"/>
                <a:ext cx="10307827" cy="0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B9BC8002-5309-424E-85D4-6D5C87F70C5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514835" y="6036771"/>
                <a:ext cx="10211129" cy="0"/>
              </a:xfrm>
              <a:prstGeom prst="line">
                <a:avLst/>
              </a:prstGeom>
              <a:ln w="254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01E9F582-C1FA-E44C-9832-190C7C90294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514835" y="6120822"/>
                <a:ext cx="10103911" cy="0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1A8C1472-058E-2F46-8033-770B2EA94B5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514835" y="6204872"/>
                <a:ext cx="10003573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D7782A5B-DB7A-C744-8C79-865CF32E3C6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514835" y="6290129"/>
                <a:ext cx="9898062" cy="0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0FCE2EE4-0A77-DE49-B9A2-3583AE69F5E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514835" y="6368985"/>
                <a:ext cx="9793995" cy="12893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A229693-BFD8-8342-850E-86C0E6416DB8}"/>
                </a:ext>
              </a:extLst>
            </p:cNvPr>
            <p:cNvGrpSpPr/>
            <p:nvPr userDrawn="1"/>
          </p:nvGrpSpPr>
          <p:grpSpPr>
            <a:xfrm>
              <a:off x="9286534" y="-440377"/>
              <a:ext cx="2219966" cy="6824189"/>
              <a:chOff x="9286534" y="-522022"/>
              <a:chExt cx="2219966" cy="6824189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4401A34B-F640-3541-8409-CDB033846C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98599" y="-497533"/>
                <a:ext cx="1407901" cy="6123577"/>
              </a:xfrm>
              <a:prstGeom prst="line">
                <a:avLst/>
              </a:prstGeom>
              <a:ln w="25400">
                <a:solidFill>
                  <a:srgbClr val="7720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4DC4A83C-7F1D-FD4F-9F68-146A9C16CEC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86534" y="-481936"/>
                <a:ext cx="1514628" cy="6784103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A999BD6F-64FC-F84F-9B6A-18BE73B835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83227" y="-479342"/>
                <a:ext cx="1495785" cy="6699699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3FB809A4-DD3F-2D45-AF64-32D91C7717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86569" y="-481934"/>
                <a:ext cx="1481406" cy="6609648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BDA438AD-ECEF-AD40-BD73-56F3A7FFE5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89076" y="-519436"/>
                <a:ext cx="1481406" cy="6564657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F0ACE6A-9C7F-6841-A5E4-356D12FC8A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685048" y="-522022"/>
                <a:ext cx="1471386" cy="6484750"/>
              </a:xfrm>
              <a:prstGeom prst="line">
                <a:avLst/>
              </a:prstGeom>
              <a:ln w="254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6B067205-BB22-944E-B590-13B8ACAE90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792992" y="-481934"/>
                <a:ext cx="1444780" cy="6353009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E5A0788A-E1C5-7B4F-B28F-8B8922B46BB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889537" y="-494947"/>
                <a:ext cx="1444780" cy="6278779"/>
              </a:xfrm>
              <a:prstGeom prst="line">
                <a:avLst/>
              </a:prstGeom>
              <a:ln w="25400">
                <a:solidFill>
                  <a:srgbClr val="AA1D2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142E44A1-E168-844B-84FD-53BE6A78233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04901" y="-481935"/>
                <a:ext cx="1411605" cy="6196063"/>
              </a:xfrm>
              <a:prstGeom prst="line">
                <a:avLst/>
              </a:prstGeom>
              <a:ln w="25400">
                <a:solidFill>
                  <a:srgbClr val="0043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Date Placeholder 3">
            <a:extLst>
              <a:ext uri="{FF2B5EF4-FFF2-40B4-BE49-F238E27FC236}">
                <a16:creationId xmlns:a16="http://schemas.microsoft.com/office/drawing/2014/main" id="{A3F79BD2-EB4E-0041-89D2-24B6591AB68A}"/>
              </a:ext>
            </a:extLst>
          </p:cNvPr>
          <p:cNvSpPr txBox="1">
            <a:spLocks/>
          </p:cNvSpPr>
          <p:nvPr userDrawn="1"/>
        </p:nvSpPr>
        <p:spPr>
          <a:xfrm>
            <a:off x="363655" y="57503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bristol.ac.uk</a:t>
            </a:r>
          </a:p>
        </p:txBody>
      </p:sp>
    </p:spTree>
    <p:extLst>
      <p:ext uri="{BB962C8B-B14F-4D97-AF65-F5344CB8AC3E}">
        <p14:creationId xmlns:p14="http://schemas.microsoft.com/office/powerpoint/2010/main" val="4256970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A picture containing building, colorful, area, dome&#10;&#10;Description automatically generated">
            <a:extLst>
              <a:ext uri="{FF2B5EF4-FFF2-40B4-BE49-F238E27FC236}">
                <a16:creationId xmlns:a16="http://schemas.microsoft.com/office/drawing/2014/main" id="{9A3488DE-B5F7-C34D-B819-EAA18AFCC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9425" y="3272"/>
            <a:ext cx="5362575" cy="687819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DA89C8F-86A0-ED4C-A066-B011FFD648B4}"/>
              </a:ext>
            </a:extLst>
          </p:cNvPr>
          <p:cNvGrpSpPr/>
          <p:nvPr userDrawn="1"/>
        </p:nvGrpSpPr>
        <p:grpSpPr>
          <a:xfrm>
            <a:off x="291548" y="0"/>
            <a:ext cx="9773799" cy="6884740"/>
            <a:chOff x="-1" y="365"/>
            <a:chExt cx="9773799" cy="688474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3672182-C131-F445-A1F4-6D0373B1EC7D}"/>
                </a:ext>
              </a:extLst>
            </p:cNvPr>
            <p:cNvSpPr/>
            <p:nvPr userDrawn="1"/>
          </p:nvSpPr>
          <p:spPr>
            <a:xfrm>
              <a:off x="-1" y="365"/>
              <a:ext cx="7652085" cy="68847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F796E44F-A37A-7B42-A738-76FE86931DE2}"/>
                </a:ext>
              </a:extLst>
            </p:cNvPr>
            <p:cNvSpPr/>
            <p:nvPr userDrawn="1"/>
          </p:nvSpPr>
          <p:spPr>
            <a:xfrm>
              <a:off x="5464801" y="365"/>
              <a:ext cx="4308997" cy="6878954"/>
            </a:xfrm>
            <a:prstGeom prst="parallelogram">
              <a:avLst>
                <a:gd name="adj" fmla="val 3725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DF40D9-F9BE-C040-B498-8A8180E09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192" y="381440"/>
            <a:ext cx="5900583" cy="1325563"/>
          </a:xfrm>
        </p:spPr>
        <p:txBody>
          <a:bodyPr anchor="t">
            <a:normAutofit/>
          </a:bodyPr>
          <a:lstStyle>
            <a:lvl1pPr>
              <a:lnSpc>
                <a:spcPts val="4400"/>
              </a:lnSpc>
              <a:defRPr sz="3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59A31-7CFA-9948-A144-D80A70D7C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344" y="2005012"/>
            <a:ext cx="7057870" cy="4351338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+mn-lt"/>
              </a:defRPr>
            </a:lvl1pPr>
            <a:lvl2pPr>
              <a:defRPr sz="2000">
                <a:solidFill>
                  <a:schemeClr val="tx1"/>
                </a:solidFill>
                <a:latin typeface="+mn-lt"/>
              </a:defRPr>
            </a:lvl2pPr>
            <a:lvl3pPr>
              <a:defRPr sz="1800">
                <a:solidFill>
                  <a:schemeClr val="tx1"/>
                </a:solidFill>
                <a:latin typeface="+mn-lt"/>
              </a:defRPr>
            </a:lvl3pPr>
            <a:lvl4pPr>
              <a:defRPr sz="1800">
                <a:solidFill>
                  <a:schemeClr val="tx1"/>
                </a:solidFill>
                <a:latin typeface="+mn-lt"/>
              </a:defRPr>
            </a:lvl4pPr>
            <a:lvl5pPr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342D2C6-91A0-5C4D-A1AF-5CA1AE70D2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0730" y="6351657"/>
            <a:ext cx="27432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err="1"/>
              <a:t>bristol.ac.uk</a:t>
            </a:r>
            <a:r>
              <a:rPr lang="en-US"/>
              <a:t>/&lt;add URL&gt;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2BEA57C-96DC-D649-A48E-1A9E4CE56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7252" y="6349587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655FA3DA-9E64-B14B-B883-49DCFEA8CF0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C95B1D-5880-8341-9774-41CF0A51945A}"/>
              </a:ext>
            </a:extLst>
          </p:cNvPr>
          <p:cNvGrpSpPr/>
          <p:nvPr userDrawn="1"/>
        </p:nvGrpSpPr>
        <p:grpSpPr>
          <a:xfrm>
            <a:off x="7947116" y="-90836"/>
            <a:ext cx="4472142" cy="6538549"/>
            <a:chOff x="7748996" y="-90836"/>
            <a:chExt cx="4472142" cy="6538549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0BBDD64-3A33-7C4C-A414-9CB61633988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296179" y="3121"/>
              <a:ext cx="1491027" cy="6444592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D529271-3684-534A-A9A9-1BD59313BBB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230822" y="-12879"/>
              <a:ext cx="1475053" cy="6375552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F7ECFE5-B27C-894B-A362-407356987D9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166034" y="-58545"/>
              <a:ext cx="1467412" cy="6342522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86D873B-D0CC-8E44-9CC0-7AA9328226B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097393" y="-24170"/>
              <a:ext cx="1438554" cy="6217794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64545B1-2498-9A45-8FA5-C7C50A18FAB6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028068" y="-90836"/>
              <a:ext cx="1435989" cy="6206704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E86D3C0-7107-FA43-BDFC-964A607444D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959795" y="-21432"/>
              <a:ext cx="1402975" cy="6064012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969B8CD-2541-D14C-B115-364FA08329B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887892" y="-22289"/>
              <a:ext cx="1383595" cy="59802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01A4574-EFB8-BD4A-997F-E863C6C86CA2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818907" y="-28532"/>
              <a:ext cx="1367559" cy="591092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E6CF44A-60B2-A948-B152-24184367F49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749762" y="-17677"/>
              <a:ext cx="1342202" cy="5801336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000BC2A9-5970-9640-BC50-EC9DBB8D9497}"/>
                </a:ext>
              </a:extLst>
            </p:cNvPr>
            <p:cNvGrpSpPr/>
            <p:nvPr userDrawn="1"/>
          </p:nvGrpSpPr>
          <p:grpSpPr>
            <a:xfrm>
              <a:off x="7748996" y="5782931"/>
              <a:ext cx="4472142" cy="664782"/>
              <a:chOff x="7829206" y="5446049"/>
              <a:chExt cx="4391932" cy="664782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0FC67DE-EA96-C342-8EA3-02D41B6A12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366326" y="6107588"/>
                <a:ext cx="3854812" cy="3243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42A106F-0EAD-4541-96F7-1AF03D4A4A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829206" y="5446049"/>
                <a:ext cx="4377793" cy="1393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CDC0488-7D38-8C42-839F-0C6A481767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898193" y="5528462"/>
                <a:ext cx="4307224" cy="13707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867060E-9AFC-084D-9ECC-2361F5886B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73042" y="5614040"/>
                <a:ext cx="4232375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ABDC0E53-34C6-EC47-81C5-8BE67F78F8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43340" y="5696535"/>
                <a:ext cx="4177798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6A5AEBA-CB74-A14A-8E7E-DC9FBD49778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95733" y="5771885"/>
                <a:ext cx="4109684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B1B8CB71-1800-BC4E-8214-C5D4F1425E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166043" y="5854549"/>
                <a:ext cx="4041683" cy="12859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9895FFB8-FA69-B34F-8B00-78414E3F4B6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234106" y="5947952"/>
                <a:ext cx="3957894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7089469-EEC6-1D45-9C01-E8BB01F21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17457" y="6025791"/>
                <a:ext cx="3874543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848828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A picture containing text, indoor, ceiling, library&#10;&#10;Description automatically generated">
            <a:extLst>
              <a:ext uri="{FF2B5EF4-FFF2-40B4-BE49-F238E27FC236}">
                <a16:creationId xmlns:a16="http://schemas.microsoft.com/office/drawing/2014/main" id="{6679C95E-F701-C644-9338-33718267CA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9155" y="0"/>
            <a:ext cx="5982845" cy="687895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DA89C8F-86A0-ED4C-A066-B011FFD648B4}"/>
              </a:ext>
            </a:extLst>
          </p:cNvPr>
          <p:cNvGrpSpPr/>
          <p:nvPr userDrawn="1"/>
        </p:nvGrpSpPr>
        <p:grpSpPr>
          <a:xfrm>
            <a:off x="291548" y="0"/>
            <a:ext cx="9773799" cy="6878954"/>
            <a:chOff x="-1" y="365"/>
            <a:chExt cx="9773799" cy="68789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3672182-C131-F445-A1F4-6D0373B1EC7D}"/>
                </a:ext>
              </a:extLst>
            </p:cNvPr>
            <p:cNvSpPr/>
            <p:nvPr userDrawn="1"/>
          </p:nvSpPr>
          <p:spPr>
            <a:xfrm>
              <a:off x="-1" y="365"/>
              <a:ext cx="7652085" cy="68789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F796E44F-A37A-7B42-A738-76FE86931DE2}"/>
                </a:ext>
              </a:extLst>
            </p:cNvPr>
            <p:cNvSpPr/>
            <p:nvPr userDrawn="1"/>
          </p:nvSpPr>
          <p:spPr>
            <a:xfrm>
              <a:off x="5464801" y="365"/>
              <a:ext cx="4308997" cy="6878954"/>
            </a:xfrm>
            <a:prstGeom prst="parallelogram">
              <a:avLst>
                <a:gd name="adj" fmla="val 3725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DF40D9-F9BE-C040-B498-8A8180E09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192" y="381440"/>
            <a:ext cx="5900583" cy="1325563"/>
          </a:xfrm>
        </p:spPr>
        <p:txBody>
          <a:bodyPr anchor="t">
            <a:normAutofit/>
          </a:bodyPr>
          <a:lstStyle>
            <a:lvl1pPr>
              <a:lnSpc>
                <a:spcPts val="4400"/>
              </a:lnSpc>
              <a:defRPr sz="3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59A31-7CFA-9948-A144-D80A70D7C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344" y="2005012"/>
            <a:ext cx="7057870" cy="4351338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+mn-lt"/>
              </a:defRPr>
            </a:lvl1pPr>
            <a:lvl2pPr>
              <a:defRPr sz="2000">
                <a:solidFill>
                  <a:schemeClr val="tx1"/>
                </a:solidFill>
                <a:latin typeface="+mn-lt"/>
              </a:defRPr>
            </a:lvl2pPr>
            <a:lvl3pPr>
              <a:defRPr sz="1800">
                <a:solidFill>
                  <a:schemeClr val="tx1"/>
                </a:solidFill>
                <a:latin typeface="+mn-lt"/>
              </a:defRPr>
            </a:lvl3pPr>
            <a:lvl4pPr>
              <a:defRPr sz="1800">
                <a:solidFill>
                  <a:schemeClr val="tx1"/>
                </a:solidFill>
                <a:latin typeface="+mn-lt"/>
              </a:defRPr>
            </a:lvl4pPr>
            <a:lvl5pPr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342D2C6-91A0-5C4D-A1AF-5CA1AE70D2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0730" y="6351657"/>
            <a:ext cx="27432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err="1"/>
              <a:t>bristol.ac.uk</a:t>
            </a:r>
            <a:r>
              <a:rPr lang="en-US"/>
              <a:t>/&lt;add URL&gt;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2BEA57C-96DC-D649-A48E-1A9E4CE56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7252" y="6349587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655FA3DA-9E64-B14B-B883-49DCFEA8CF0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C95B1D-5880-8341-9774-41CF0A51945A}"/>
              </a:ext>
            </a:extLst>
          </p:cNvPr>
          <p:cNvGrpSpPr/>
          <p:nvPr userDrawn="1"/>
        </p:nvGrpSpPr>
        <p:grpSpPr>
          <a:xfrm>
            <a:off x="7947116" y="-90836"/>
            <a:ext cx="4472142" cy="6538549"/>
            <a:chOff x="7748996" y="-90836"/>
            <a:chExt cx="4472142" cy="6538549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0BBDD64-3A33-7C4C-A414-9CB61633988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296179" y="3121"/>
              <a:ext cx="1491027" cy="6444592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D529271-3684-534A-A9A9-1BD59313BBB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230822" y="-12879"/>
              <a:ext cx="1475053" cy="6375552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F7ECFE5-B27C-894B-A362-407356987D9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166034" y="-58545"/>
              <a:ext cx="1467412" cy="6342522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86D873B-D0CC-8E44-9CC0-7AA9328226B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097393" y="-24170"/>
              <a:ext cx="1438554" cy="6217794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64545B1-2498-9A45-8FA5-C7C50A18FAB6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028068" y="-90836"/>
              <a:ext cx="1435989" cy="6206704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E86D3C0-7107-FA43-BDFC-964A607444D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959795" y="-21432"/>
              <a:ext cx="1402975" cy="6064012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969B8CD-2541-D14C-B115-364FA08329B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887892" y="-22289"/>
              <a:ext cx="1383595" cy="5980247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01A4574-EFB8-BD4A-997F-E863C6C86CA2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818907" y="-28532"/>
              <a:ext cx="1367559" cy="5910927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E6CF44A-60B2-A948-B152-24184367F49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749762" y="-17677"/>
              <a:ext cx="1342202" cy="5801336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000BC2A9-5970-9640-BC50-EC9DBB8D9497}"/>
                </a:ext>
              </a:extLst>
            </p:cNvPr>
            <p:cNvGrpSpPr/>
            <p:nvPr userDrawn="1"/>
          </p:nvGrpSpPr>
          <p:grpSpPr>
            <a:xfrm>
              <a:off x="7748996" y="5782931"/>
              <a:ext cx="4472142" cy="664782"/>
              <a:chOff x="7829206" y="5446049"/>
              <a:chExt cx="4391932" cy="664782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0FC67DE-EA96-C342-8EA3-02D41B6A12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366326" y="6107588"/>
                <a:ext cx="3854812" cy="3243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42A106F-0EAD-4541-96F7-1AF03D4A4A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829206" y="5446049"/>
                <a:ext cx="4377793" cy="13930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CDC0488-7D38-8C42-839F-0C6A481767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898193" y="5528462"/>
                <a:ext cx="4307224" cy="13707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867060E-9AFC-084D-9ECC-2361F5886B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73042" y="5614040"/>
                <a:ext cx="4232375" cy="0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ABDC0E53-34C6-EC47-81C5-8BE67F78F8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43340" y="5696535"/>
                <a:ext cx="4177798" cy="0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6A5AEBA-CB74-A14A-8E7E-DC9FBD49778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95733" y="5771885"/>
                <a:ext cx="4109684" cy="0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B1B8CB71-1800-BC4E-8214-C5D4F1425E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166043" y="5854549"/>
                <a:ext cx="4041683" cy="12859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9895FFB8-FA69-B34F-8B00-78414E3F4B6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234106" y="5947952"/>
                <a:ext cx="3957894" cy="0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7089469-EEC6-1D45-9C01-E8BB01F21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17457" y="6025791"/>
                <a:ext cx="3874543" cy="0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06471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A close-up of a building&#10;&#10;Description automatically generated with low confidence">
            <a:extLst>
              <a:ext uri="{FF2B5EF4-FFF2-40B4-BE49-F238E27FC236}">
                <a16:creationId xmlns:a16="http://schemas.microsoft.com/office/drawing/2014/main" id="{A7F97A4F-6623-3544-939E-A148595982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6362" y="364"/>
            <a:ext cx="5275638" cy="687895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DA89C8F-86A0-ED4C-A066-B011FFD648B4}"/>
              </a:ext>
            </a:extLst>
          </p:cNvPr>
          <p:cNvGrpSpPr/>
          <p:nvPr userDrawn="1"/>
        </p:nvGrpSpPr>
        <p:grpSpPr>
          <a:xfrm>
            <a:off x="291548" y="0"/>
            <a:ext cx="9773799" cy="6878954"/>
            <a:chOff x="-1" y="365"/>
            <a:chExt cx="9773799" cy="68789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3672182-C131-F445-A1F4-6D0373B1EC7D}"/>
                </a:ext>
              </a:extLst>
            </p:cNvPr>
            <p:cNvSpPr/>
            <p:nvPr userDrawn="1"/>
          </p:nvSpPr>
          <p:spPr>
            <a:xfrm>
              <a:off x="-1" y="365"/>
              <a:ext cx="7652085" cy="68789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F796E44F-A37A-7B42-A738-76FE86931DE2}"/>
                </a:ext>
              </a:extLst>
            </p:cNvPr>
            <p:cNvSpPr/>
            <p:nvPr userDrawn="1"/>
          </p:nvSpPr>
          <p:spPr>
            <a:xfrm>
              <a:off x="5464801" y="365"/>
              <a:ext cx="4308997" cy="6878954"/>
            </a:xfrm>
            <a:prstGeom prst="parallelogram">
              <a:avLst>
                <a:gd name="adj" fmla="val 3725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DF40D9-F9BE-C040-B498-8A8180E09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192" y="381440"/>
            <a:ext cx="5900583" cy="1325563"/>
          </a:xfrm>
        </p:spPr>
        <p:txBody>
          <a:bodyPr anchor="t">
            <a:normAutofit/>
          </a:bodyPr>
          <a:lstStyle>
            <a:lvl1pPr>
              <a:lnSpc>
                <a:spcPts val="4400"/>
              </a:lnSpc>
              <a:defRPr sz="3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59A31-7CFA-9948-A144-D80A70D7C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344" y="2005012"/>
            <a:ext cx="7057870" cy="4351338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+mn-lt"/>
              </a:defRPr>
            </a:lvl1pPr>
            <a:lvl2pPr>
              <a:defRPr sz="2000">
                <a:solidFill>
                  <a:schemeClr val="tx1"/>
                </a:solidFill>
                <a:latin typeface="+mn-lt"/>
              </a:defRPr>
            </a:lvl2pPr>
            <a:lvl3pPr>
              <a:defRPr sz="1800">
                <a:solidFill>
                  <a:schemeClr val="tx1"/>
                </a:solidFill>
                <a:latin typeface="+mn-lt"/>
              </a:defRPr>
            </a:lvl3pPr>
            <a:lvl4pPr>
              <a:defRPr sz="1800">
                <a:solidFill>
                  <a:schemeClr val="tx1"/>
                </a:solidFill>
                <a:latin typeface="+mn-lt"/>
              </a:defRPr>
            </a:lvl4pPr>
            <a:lvl5pPr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342D2C6-91A0-5C4D-A1AF-5CA1AE70D2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0730" y="6351657"/>
            <a:ext cx="27432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err="1"/>
              <a:t>bristol.ac.uk</a:t>
            </a:r>
            <a:r>
              <a:rPr lang="en-US"/>
              <a:t>/&lt;add URL&gt;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2BEA57C-96DC-D649-A48E-1A9E4CE56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7252" y="6349587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655FA3DA-9E64-B14B-B883-49DCFEA8CF0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C95B1D-5880-8341-9774-41CF0A51945A}"/>
              </a:ext>
            </a:extLst>
          </p:cNvPr>
          <p:cNvGrpSpPr/>
          <p:nvPr userDrawn="1"/>
        </p:nvGrpSpPr>
        <p:grpSpPr>
          <a:xfrm>
            <a:off x="7947116" y="-90836"/>
            <a:ext cx="4472142" cy="6538549"/>
            <a:chOff x="7748996" y="-90836"/>
            <a:chExt cx="4472142" cy="6538549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0BBDD64-3A33-7C4C-A414-9CB61633988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296179" y="3121"/>
              <a:ext cx="1491027" cy="6444592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D529271-3684-534A-A9A9-1BD59313BBB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230822" y="-12879"/>
              <a:ext cx="1475053" cy="6375552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F7ECFE5-B27C-894B-A362-407356987D9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166034" y="-58545"/>
              <a:ext cx="1467412" cy="6342522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86D873B-D0CC-8E44-9CC0-7AA9328226B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097393" y="-24170"/>
              <a:ext cx="1438554" cy="6217794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64545B1-2498-9A45-8FA5-C7C50A18FAB6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028068" y="-90836"/>
              <a:ext cx="1435989" cy="6206704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E86D3C0-7107-FA43-BDFC-964A607444D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959795" y="-21432"/>
              <a:ext cx="1402975" cy="6064012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969B8CD-2541-D14C-B115-364FA08329B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887892" y="-22289"/>
              <a:ext cx="1383595" cy="5980247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01A4574-EFB8-BD4A-997F-E863C6C86CA2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818907" y="-28532"/>
              <a:ext cx="1367559" cy="5910927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E6CF44A-60B2-A948-B152-24184367F49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749762" y="-17677"/>
              <a:ext cx="1342202" cy="5801336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000BC2A9-5970-9640-BC50-EC9DBB8D9497}"/>
                </a:ext>
              </a:extLst>
            </p:cNvPr>
            <p:cNvGrpSpPr/>
            <p:nvPr userDrawn="1"/>
          </p:nvGrpSpPr>
          <p:grpSpPr>
            <a:xfrm>
              <a:off x="7748996" y="5782931"/>
              <a:ext cx="4472142" cy="664782"/>
              <a:chOff x="7829206" y="5446049"/>
              <a:chExt cx="4391932" cy="664782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0FC67DE-EA96-C342-8EA3-02D41B6A12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366326" y="6107588"/>
                <a:ext cx="3854812" cy="3243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42A106F-0EAD-4541-96F7-1AF03D4A4A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829206" y="5446049"/>
                <a:ext cx="4377793" cy="13930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CDC0488-7D38-8C42-839F-0C6A481767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898193" y="5528462"/>
                <a:ext cx="4307224" cy="13707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867060E-9AFC-084D-9ECC-2361F5886B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73042" y="5614040"/>
                <a:ext cx="4232375" cy="0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ABDC0E53-34C6-EC47-81C5-8BE67F78F8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43340" y="5696535"/>
                <a:ext cx="4177798" cy="0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6A5AEBA-CB74-A14A-8E7E-DC9FBD49778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95733" y="5771885"/>
                <a:ext cx="4109684" cy="0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B1B8CB71-1800-BC4E-8214-C5D4F1425E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166043" y="5854549"/>
                <a:ext cx="4041683" cy="12859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9895FFB8-FA69-B34F-8B00-78414E3F4B6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234106" y="5947952"/>
                <a:ext cx="3957894" cy="0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7089469-EEC6-1D45-9C01-E8BB01F21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17457" y="6025791"/>
                <a:ext cx="3874543" cy="0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60956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BD849557-F007-8346-9461-E4DCB3061F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5519" y="-1892"/>
            <a:ext cx="7910529" cy="688079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DA89C8F-86A0-ED4C-A066-B011FFD648B4}"/>
              </a:ext>
            </a:extLst>
          </p:cNvPr>
          <p:cNvGrpSpPr/>
          <p:nvPr userDrawn="1"/>
        </p:nvGrpSpPr>
        <p:grpSpPr>
          <a:xfrm>
            <a:off x="291548" y="0"/>
            <a:ext cx="9773799" cy="6878954"/>
            <a:chOff x="-1" y="365"/>
            <a:chExt cx="9773799" cy="68789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3672182-C131-F445-A1F4-6D0373B1EC7D}"/>
                </a:ext>
              </a:extLst>
            </p:cNvPr>
            <p:cNvSpPr/>
            <p:nvPr userDrawn="1"/>
          </p:nvSpPr>
          <p:spPr>
            <a:xfrm>
              <a:off x="-1" y="365"/>
              <a:ext cx="7652085" cy="68789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F796E44F-A37A-7B42-A738-76FE86931DE2}"/>
                </a:ext>
              </a:extLst>
            </p:cNvPr>
            <p:cNvSpPr/>
            <p:nvPr userDrawn="1"/>
          </p:nvSpPr>
          <p:spPr>
            <a:xfrm>
              <a:off x="5464801" y="365"/>
              <a:ext cx="4308997" cy="6878954"/>
            </a:xfrm>
            <a:prstGeom prst="parallelogram">
              <a:avLst>
                <a:gd name="adj" fmla="val 3725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DF40D9-F9BE-C040-B498-8A8180E09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192" y="381440"/>
            <a:ext cx="5900583" cy="1325563"/>
          </a:xfrm>
        </p:spPr>
        <p:txBody>
          <a:bodyPr anchor="t">
            <a:normAutofit/>
          </a:bodyPr>
          <a:lstStyle>
            <a:lvl1pPr>
              <a:lnSpc>
                <a:spcPts val="4400"/>
              </a:lnSpc>
              <a:defRPr sz="3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59A31-7CFA-9948-A144-D80A70D7C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344" y="2005012"/>
            <a:ext cx="7057870" cy="4351338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+mn-lt"/>
              </a:defRPr>
            </a:lvl1pPr>
            <a:lvl2pPr>
              <a:defRPr sz="2000">
                <a:solidFill>
                  <a:schemeClr val="tx1"/>
                </a:solidFill>
                <a:latin typeface="+mn-lt"/>
              </a:defRPr>
            </a:lvl2pPr>
            <a:lvl3pPr>
              <a:defRPr sz="1800">
                <a:solidFill>
                  <a:schemeClr val="tx1"/>
                </a:solidFill>
                <a:latin typeface="+mn-lt"/>
              </a:defRPr>
            </a:lvl3pPr>
            <a:lvl4pPr>
              <a:defRPr sz="1800">
                <a:solidFill>
                  <a:schemeClr val="tx1"/>
                </a:solidFill>
                <a:latin typeface="+mn-lt"/>
              </a:defRPr>
            </a:lvl4pPr>
            <a:lvl5pPr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342D2C6-91A0-5C4D-A1AF-5CA1AE70D2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0730" y="6351657"/>
            <a:ext cx="27432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err="1"/>
              <a:t>bristol.ac.uk</a:t>
            </a:r>
            <a:r>
              <a:rPr lang="en-US"/>
              <a:t>/&lt;add URL&gt;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2BEA57C-96DC-D649-A48E-1A9E4CE56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7252" y="6349587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655FA3DA-9E64-B14B-B883-49DCFEA8CF0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C95B1D-5880-8341-9774-41CF0A51945A}"/>
              </a:ext>
            </a:extLst>
          </p:cNvPr>
          <p:cNvGrpSpPr/>
          <p:nvPr userDrawn="1"/>
        </p:nvGrpSpPr>
        <p:grpSpPr>
          <a:xfrm>
            <a:off x="7947116" y="-90836"/>
            <a:ext cx="4472142" cy="6538549"/>
            <a:chOff x="7748996" y="-90836"/>
            <a:chExt cx="4472142" cy="6538549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0BBDD64-3A33-7C4C-A414-9CB61633988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296179" y="3121"/>
              <a:ext cx="1491027" cy="6444592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D529271-3684-534A-A9A9-1BD59313BBB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230822" y="-12879"/>
              <a:ext cx="1475053" cy="6375552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F7ECFE5-B27C-894B-A362-407356987D9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166034" y="-58545"/>
              <a:ext cx="1467412" cy="6342522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86D873B-D0CC-8E44-9CC0-7AA9328226B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097393" y="-24170"/>
              <a:ext cx="1438554" cy="6217794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64545B1-2498-9A45-8FA5-C7C50A18FAB6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028068" y="-90836"/>
              <a:ext cx="1435989" cy="6206704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E86D3C0-7107-FA43-BDFC-964A607444D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959795" y="-21432"/>
              <a:ext cx="1402975" cy="6064012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969B8CD-2541-D14C-B115-364FA08329B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887892" y="-22289"/>
              <a:ext cx="1383595" cy="5980247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01A4574-EFB8-BD4A-997F-E863C6C86CA2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818907" y="-28532"/>
              <a:ext cx="1367559" cy="5910927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E6CF44A-60B2-A948-B152-24184367F49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749762" y="-17677"/>
              <a:ext cx="1342202" cy="5801336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000BC2A9-5970-9640-BC50-EC9DBB8D9497}"/>
                </a:ext>
              </a:extLst>
            </p:cNvPr>
            <p:cNvGrpSpPr/>
            <p:nvPr userDrawn="1"/>
          </p:nvGrpSpPr>
          <p:grpSpPr>
            <a:xfrm>
              <a:off x="7748996" y="5782931"/>
              <a:ext cx="4472142" cy="664782"/>
              <a:chOff x="7829206" y="5446049"/>
              <a:chExt cx="4391932" cy="664782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0FC67DE-EA96-C342-8EA3-02D41B6A12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366326" y="6107588"/>
                <a:ext cx="3854812" cy="3243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42A106F-0EAD-4541-96F7-1AF03D4A4A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829206" y="5446049"/>
                <a:ext cx="4377793" cy="13930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CDC0488-7D38-8C42-839F-0C6A481767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898193" y="5528462"/>
                <a:ext cx="4307224" cy="13707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867060E-9AFC-084D-9ECC-2361F5886B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73042" y="5614040"/>
                <a:ext cx="4232375" cy="0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ABDC0E53-34C6-EC47-81C5-8BE67F78F8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43340" y="5696535"/>
                <a:ext cx="4177798" cy="0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6A5AEBA-CB74-A14A-8E7E-DC9FBD49778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95733" y="5771885"/>
                <a:ext cx="4109684" cy="0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B1B8CB71-1800-BC4E-8214-C5D4F1425E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166043" y="5854549"/>
                <a:ext cx="4041683" cy="12859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9895FFB8-FA69-B34F-8B00-78414E3F4B6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234106" y="5947952"/>
                <a:ext cx="3957894" cy="0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7089469-EEC6-1D45-9C01-E8BB01F21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17457" y="6025791"/>
                <a:ext cx="3874543" cy="0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4314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55EB88-94A8-0042-9887-FE7B0A5C3279}"/>
              </a:ext>
            </a:extLst>
          </p:cNvPr>
          <p:cNvSpPr/>
          <p:nvPr userDrawn="1"/>
        </p:nvSpPr>
        <p:spPr>
          <a:xfrm>
            <a:off x="-8760" y="-18569"/>
            <a:ext cx="12192000" cy="686901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352A8-DCF3-1B41-8F1C-B29E386B9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7252" y="6303882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655FA3DA-9E64-B14B-B883-49DCFEA8CF0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6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id="{AE1D439D-156A-5343-8791-FB2C8164C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426" y="272623"/>
            <a:ext cx="2730500" cy="914400"/>
          </a:xfrm>
          <a:prstGeom prst="rect">
            <a:avLst/>
          </a:prstGeom>
        </p:spPr>
      </p:pic>
      <p:grpSp>
        <p:nvGrpSpPr>
          <p:cNvPr id="259" name="Group 258">
            <a:extLst>
              <a:ext uri="{FF2B5EF4-FFF2-40B4-BE49-F238E27FC236}">
                <a16:creationId xmlns:a16="http://schemas.microsoft.com/office/drawing/2014/main" id="{13EC7294-FA68-C641-8A8C-9A8E6CB6921E}"/>
              </a:ext>
            </a:extLst>
          </p:cNvPr>
          <p:cNvGrpSpPr/>
          <p:nvPr userDrawn="1"/>
        </p:nvGrpSpPr>
        <p:grpSpPr>
          <a:xfrm>
            <a:off x="-286871" y="-434879"/>
            <a:ext cx="11600112" cy="2763315"/>
            <a:chOff x="-1247955" y="-681725"/>
            <a:chExt cx="12564019" cy="2992932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27F8704-5CCF-4845-9AE5-D78C1A1DE0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50059" y="-510221"/>
              <a:ext cx="466005" cy="2087266"/>
            </a:xfrm>
            <a:prstGeom prst="line">
              <a:avLst/>
            </a:prstGeom>
            <a:ln w="25400">
              <a:solidFill>
                <a:srgbClr val="7720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9601CC3-000F-D147-A7D8-FCD13B9B76C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247955" y="1570639"/>
              <a:ext cx="12098638" cy="0"/>
            </a:xfrm>
            <a:prstGeom prst="line">
              <a:avLst/>
            </a:prstGeom>
            <a:ln w="25400">
              <a:solidFill>
                <a:srgbClr val="7720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B21171CE-D05D-EE4A-BE98-579A0D938A9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247955" y="1660367"/>
              <a:ext cx="11991791" cy="0"/>
            </a:xfrm>
            <a:prstGeom prst="line">
              <a:avLst/>
            </a:prstGeom>
            <a:ln w="25400">
              <a:solidFill>
                <a:srgbClr val="0043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23963119-45BA-5E49-A8C0-7357DFBD0AED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247955" y="1747944"/>
              <a:ext cx="11878315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F435027-1208-A149-B6A2-8047C51DF5F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200418" y="1842436"/>
              <a:ext cx="11719774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D53F3CF-1C9C-5740-AC5B-1A0707C635E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247955" y="1933471"/>
              <a:ext cx="11662280" cy="0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B9F822D8-3D86-ED42-879B-6CE15A80C9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247955" y="2024506"/>
              <a:ext cx="11553404" cy="0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8AD6219E-6230-E444-A2E4-347BF94B1EF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247955" y="2115541"/>
              <a:ext cx="11437477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418BE8C-C8F4-064E-A1DC-A52852CAB42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247955" y="2207882"/>
              <a:ext cx="11323199" cy="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157D8B3-A1DD-064B-A8FF-0F3F999B237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247955" y="2309349"/>
              <a:ext cx="11216880" cy="1858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1414BB5-6FBA-7D41-9CD3-2945B1B002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64225" y="-595973"/>
              <a:ext cx="649061" cy="290718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870DC25-55AA-854B-A2AC-3E4F95C380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75244" y="-610562"/>
              <a:ext cx="632121" cy="2831304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D6BFC5B-E601-0942-A0DF-9F9612AFA8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87173" y="-610562"/>
              <a:ext cx="609717" cy="273096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EF98AE4-8DF1-284B-84FD-FCD044CAD1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98198" y="-610562"/>
              <a:ext cx="586950" cy="2641615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585B106-DA6A-CE4C-AE6E-83E7155251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2144" y="-681725"/>
              <a:ext cx="585709" cy="2623430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129B5CB-5CC2-E44D-9513-1F5A108C44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19058" y="-610562"/>
              <a:ext cx="547660" cy="2452998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57E6AA0-2B77-B744-9320-AEDE6F97FA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30353" y="-595973"/>
              <a:ext cx="523875" cy="234647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E35630F-6B60-ED45-9FCC-49F44EBDF5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41487" y="-556273"/>
              <a:ext cx="495432" cy="2219070"/>
            </a:xfrm>
            <a:prstGeom prst="line">
              <a:avLst/>
            </a:prstGeom>
            <a:ln w="25400">
              <a:solidFill>
                <a:srgbClr val="0043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299760AE-0E02-3B40-9A07-E08CF724AA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1426" y="1582234"/>
            <a:ext cx="7570515" cy="28956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ts val="7200"/>
              </a:lnSpc>
              <a:defRPr sz="7200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21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BD849557-F007-8346-9461-E4DCB3061F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5519" y="-1892"/>
            <a:ext cx="7910529" cy="688079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DA89C8F-86A0-ED4C-A066-B011FFD648B4}"/>
              </a:ext>
            </a:extLst>
          </p:cNvPr>
          <p:cNvGrpSpPr/>
          <p:nvPr userDrawn="1"/>
        </p:nvGrpSpPr>
        <p:grpSpPr>
          <a:xfrm>
            <a:off x="-6162" y="0"/>
            <a:ext cx="9773799" cy="6878954"/>
            <a:chOff x="-1" y="365"/>
            <a:chExt cx="9773799" cy="6878954"/>
          </a:xfrm>
          <a:solidFill>
            <a:schemeClr val="accent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3672182-C131-F445-A1F4-6D0373B1EC7D}"/>
                </a:ext>
              </a:extLst>
            </p:cNvPr>
            <p:cNvSpPr/>
            <p:nvPr userDrawn="1"/>
          </p:nvSpPr>
          <p:spPr>
            <a:xfrm>
              <a:off x="-1" y="365"/>
              <a:ext cx="7652085" cy="68789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F796E44F-A37A-7B42-A738-76FE86931DE2}"/>
                </a:ext>
              </a:extLst>
            </p:cNvPr>
            <p:cNvSpPr/>
            <p:nvPr userDrawn="1"/>
          </p:nvSpPr>
          <p:spPr>
            <a:xfrm>
              <a:off x="5464801" y="365"/>
              <a:ext cx="4308997" cy="6878954"/>
            </a:xfrm>
            <a:prstGeom prst="parallelogram">
              <a:avLst>
                <a:gd name="adj" fmla="val 372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DF40D9-F9BE-C040-B498-8A8180E09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192" y="381440"/>
            <a:ext cx="5900583" cy="1325563"/>
          </a:xfrm>
        </p:spPr>
        <p:txBody>
          <a:bodyPr anchor="t">
            <a:normAutofit/>
          </a:bodyPr>
          <a:lstStyle>
            <a:lvl1pPr>
              <a:lnSpc>
                <a:spcPts val="4400"/>
              </a:lnSpc>
              <a:defRPr sz="3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59A31-7CFA-9948-A144-D80A70D7C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344" y="2005012"/>
            <a:ext cx="7057870" cy="3750640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+mn-lt"/>
              </a:defRPr>
            </a:lvl1pPr>
            <a:lvl2pPr>
              <a:defRPr sz="2000">
                <a:solidFill>
                  <a:schemeClr val="tx1"/>
                </a:solidFill>
                <a:latin typeface="+mn-lt"/>
              </a:defRPr>
            </a:lvl2pPr>
            <a:lvl3pPr>
              <a:defRPr sz="1800">
                <a:solidFill>
                  <a:schemeClr val="tx1"/>
                </a:solidFill>
                <a:latin typeface="+mn-lt"/>
              </a:defRPr>
            </a:lvl3pPr>
            <a:lvl4pPr>
              <a:defRPr sz="1800">
                <a:solidFill>
                  <a:schemeClr val="tx1"/>
                </a:solidFill>
                <a:latin typeface="+mn-lt"/>
              </a:defRPr>
            </a:lvl4pPr>
            <a:lvl5pPr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2BEA57C-96DC-D649-A48E-1A9E4CE56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7252" y="6349587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655FA3DA-9E64-B14B-B883-49DCFEA8CF0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AA223EA-91AC-104B-9084-37525BF7DC08}"/>
              </a:ext>
            </a:extLst>
          </p:cNvPr>
          <p:cNvGrpSpPr/>
          <p:nvPr userDrawn="1"/>
        </p:nvGrpSpPr>
        <p:grpSpPr>
          <a:xfrm>
            <a:off x="-1223311" y="-128920"/>
            <a:ext cx="10939617" cy="6661069"/>
            <a:chOff x="504615" y="-263654"/>
            <a:chExt cx="10939617" cy="666106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0FA54AF-0413-454D-AFAF-1EB4C71ED90E}"/>
                </a:ext>
              </a:extLst>
            </p:cNvPr>
            <p:cNvGrpSpPr/>
            <p:nvPr userDrawn="1"/>
          </p:nvGrpSpPr>
          <p:grpSpPr>
            <a:xfrm>
              <a:off x="504615" y="5701775"/>
              <a:ext cx="9594560" cy="695640"/>
              <a:chOff x="504615" y="5701775"/>
              <a:chExt cx="9594560" cy="695640"/>
            </a:xfrm>
          </p:grpSpPr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6319F831-4B17-7B4C-89EA-758CD2F6ADA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1330578" y="5701775"/>
                <a:ext cx="8768597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EC51CEE4-2789-1541-B068-B97D2FB0A78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1228189" y="5784619"/>
                <a:ext cx="8772336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52F438E5-0ADA-4A44-9E1D-77D8D54DAF9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1120195" y="5865477"/>
                <a:ext cx="8775560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91D980D5-07EE-CB43-8914-32D1F35C865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1012085" y="5952720"/>
                <a:ext cx="8780907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4C490809-B0BB-6D4E-AFD9-73BE64EBDA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910168" y="6036771"/>
                <a:ext cx="8786126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6251FF8E-B2C2-8143-9618-22ED4B24B0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818846" y="6120822"/>
                <a:ext cx="8776925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8CCD2C96-2D1E-E943-87FC-9DC919E0AF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706347" y="6204872"/>
                <a:ext cx="8782391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7EE6800F-F877-D84B-ACDF-4DE22DB4F6E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611230" y="6290129"/>
                <a:ext cx="8771997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955E0FAB-7310-E64D-936E-5C71A7A45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504615" y="6385864"/>
                <a:ext cx="8774545" cy="11551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F21BE64E-2E08-B14D-B68F-214E212CAD12}"/>
                </a:ext>
              </a:extLst>
            </p:cNvPr>
            <p:cNvGrpSpPr/>
            <p:nvPr userDrawn="1"/>
          </p:nvGrpSpPr>
          <p:grpSpPr>
            <a:xfrm>
              <a:off x="9279160" y="-263654"/>
              <a:ext cx="2165072" cy="6647466"/>
              <a:chOff x="9279160" y="-345299"/>
              <a:chExt cx="2165072" cy="6647466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3283116D-590E-A242-8192-F4359DC45A9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98599" y="-226703"/>
                <a:ext cx="1345633" cy="5852747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3378566E-AE1A-B74C-9DAA-C52E387D68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79160" y="-345299"/>
                <a:ext cx="1484122" cy="6647466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6B390263-37B0-F44F-A48F-B300427443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83227" y="-293623"/>
                <a:ext cx="1454321" cy="651398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14594702-033A-2246-A80E-3BC141BA4D4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86569" y="-226703"/>
                <a:ext cx="1424202" cy="6354417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5E5764A8-A013-8746-B58E-D0ACA6E766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89076" y="-216379"/>
                <a:ext cx="1413017" cy="626160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1E3F08FE-488E-2D45-A970-85E955BE9AC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685048" y="-226703"/>
                <a:ext cx="1404378" cy="6189431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38CD609C-69BA-CF42-B8D6-C0A19A616E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792992" y="-226703"/>
                <a:ext cx="1386736" cy="6097778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61F57A5E-8D62-C24E-8EB8-AFBA332CD7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889537" y="-216379"/>
                <a:ext cx="1380680" cy="6000211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851BB56F-2F48-C744-A48D-937D8C6E763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997527" y="-226703"/>
                <a:ext cx="1353457" cy="5940831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342D2C6-91A0-5C4D-A1AF-5CA1AE70D2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407" y="6495419"/>
            <a:ext cx="27432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err="1"/>
              <a:t>bristol.ac.uk</a:t>
            </a:r>
            <a:r>
              <a:rPr lang="en-US"/>
              <a:t>/&lt;add URL&gt;</a:t>
            </a:r>
          </a:p>
        </p:txBody>
      </p:sp>
    </p:spTree>
    <p:extLst>
      <p:ext uri="{BB962C8B-B14F-4D97-AF65-F5344CB8AC3E}">
        <p14:creationId xmlns:p14="http://schemas.microsoft.com/office/powerpoint/2010/main" val="2536406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text, indoor, ceiling, library&#10;&#10;Description automatically generated">
            <a:extLst>
              <a:ext uri="{FF2B5EF4-FFF2-40B4-BE49-F238E27FC236}">
                <a16:creationId xmlns:a16="http://schemas.microsoft.com/office/drawing/2014/main" id="{2A9035FD-2F48-194D-ADCF-EFA30A6AFA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9155" y="0"/>
            <a:ext cx="5982845" cy="687895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DA89C8F-86A0-ED4C-A066-B011FFD648B4}"/>
              </a:ext>
            </a:extLst>
          </p:cNvPr>
          <p:cNvGrpSpPr/>
          <p:nvPr userDrawn="1"/>
        </p:nvGrpSpPr>
        <p:grpSpPr>
          <a:xfrm>
            <a:off x="-6162" y="0"/>
            <a:ext cx="9773799" cy="6878954"/>
            <a:chOff x="-1" y="365"/>
            <a:chExt cx="9773799" cy="6878954"/>
          </a:xfrm>
          <a:solidFill>
            <a:schemeClr val="accent6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3672182-C131-F445-A1F4-6D0373B1EC7D}"/>
                </a:ext>
              </a:extLst>
            </p:cNvPr>
            <p:cNvSpPr/>
            <p:nvPr userDrawn="1"/>
          </p:nvSpPr>
          <p:spPr>
            <a:xfrm>
              <a:off x="-1" y="365"/>
              <a:ext cx="7652085" cy="68789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F796E44F-A37A-7B42-A738-76FE86931DE2}"/>
                </a:ext>
              </a:extLst>
            </p:cNvPr>
            <p:cNvSpPr/>
            <p:nvPr userDrawn="1"/>
          </p:nvSpPr>
          <p:spPr>
            <a:xfrm>
              <a:off x="5464801" y="365"/>
              <a:ext cx="4308997" cy="6878954"/>
            </a:xfrm>
            <a:prstGeom prst="parallelogram">
              <a:avLst>
                <a:gd name="adj" fmla="val 372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DF40D9-F9BE-C040-B498-8A8180E09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192" y="381440"/>
            <a:ext cx="5900583" cy="1325563"/>
          </a:xfrm>
        </p:spPr>
        <p:txBody>
          <a:bodyPr anchor="t">
            <a:normAutofit/>
          </a:bodyPr>
          <a:lstStyle>
            <a:lvl1pPr>
              <a:lnSpc>
                <a:spcPts val="4400"/>
              </a:lnSpc>
              <a:defRPr sz="3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59A31-7CFA-9948-A144-D80A70D7C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344" y="2005012"/>
            <a:ext cx="7057870" cy="3760942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+mn-lt"/>
              </a:defRPr>
            </a:lvl1pPr>
            <a:lvl2pPr>
              <a:defRPr sz="2000">
                <a:solidFill>
                  <a:schemeClr val="tx1"/>
                </a:solidFill>
                <a:latin typeface="+mn-lt"/>
              </a:defRPr>
            </a:lvl2pPr>
            <a:lvl3pPr>
              <a:defRPr sz="1800">
                <a:solidFill>
                  <a:schemeClr val="tx1"/>
                </a:solidFill>
                <a:latin typeface="+mn-lt"/>
              </a:defRPr>
            </a:lvl3pPr>
            <a:lvl4pPr>
              <a:defRPr sz="1800">
                <a:solidFill>
                  <a:schemeClr val="tx1"/>
                </a:solidFill>
                <a:latin typeface="+mn-lt"/>
              </a:defRPr>
            </a:lvl4pPr>
            <a:lvl5pPr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2BEA57C-96DC-D649-A48E-1A9E4CE56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7252" y="6349587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655FA3DA-9E64-B14B-B883-49DCFEA8CF0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AA223EA-91AC-104B-9084-37525BF7DC08}"/>
              </a:ext>
            </a:extLst>
          </p:cNvPr>
          <p:cNvGrpSpPr/>
          <p:nvPr userDrawn="1"/>
        </p:nvGrpSpPr>
        <p:grpSpPr>
          <a:xfrm>
            <a:off x="-1223311" y="-128920"/>
            <a:ext cx="10939617" cy="6661069"/>
            <a:chOff x="504615" y="-263654"/>
            <a:chExt cx="10939617" cy="666106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0FA54AF-0413-454D-AFAF-1EB4C71ED90E}"/>
                </a:ext>
              </a:extLst>
            </p:cNvPr>
            <p:cNvGrpSpPr/>
            <p:nvPr userDrawn="1"/>
          </p:nvGrpSpPr>
          <p:grpSpPr>
            <a:xfrm>
              <a:off x="504615" y="5701775"/>
              <a:ext cx="9594560" cy="695640"/>
              <a:chOff x="504615" y="5701775"/>
              <a:chExt cx="9594560" cy="695640"/>
            </a:xfrm>
          </p:grpSpPr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6319F831-4B17-7B4C-89EA-758CD2F6ADA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1330578" y="5701775"/>
                <a:ext cx="8768597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EC51CEE4-2789-1541-B068-B97D2FB0A78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1228189" y="5784619"/>
                <a:ext cx="8772336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52F438E5-0ADA-4A44-9E1D-77D8D54DAF9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1120195" y="5865477"/>
                <a:ext cx="8775560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91D980D5-07EE-CB43-8914-32D1F35C865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1012085" y="5952720"/>
                <a:ext cx="8780907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4C490809-B0BB-6D4E-AFD9-73BE64EBDA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910168" y="6036771"/>
                <a:ext cx="8786126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6251FF8E-B2C2-8143-9618-22ED4B24B0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818846" y="6120822"/>
                <a:ext cx="8776925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8CCD2C96-2D1E-E943-87FC-9DC919E0AF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706347" y="6204872"/>
                <a:ext cx="8782391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7EE6800F-F877-D84B-ACDF-4DE22DB4F6E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611230" y="6290129"/>
                <a:ext cx="8771997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955E0FAB-7310-E64D-936E-5C71A7A45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504615" y="6385864"/>
                <a:ext cx="8774545" cy="11551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F21BE64E-2E08-B14D-B68F-214E212CAD12}"/>
                </a:ext>
              </a:extLst>
            </p:cNvPr>
            <p:cNvGrpSpPr/>
            <p:nvPr userDrawn="1"/>
          </p:nvGrpSpPr>
          <p:grpSpPr>
            <a:xfrm>
              <a:off x="9279160" y="-263654"/>
              <a:ext cx="2165072" cy="6647466"/>
              <a:chOff x="9279160" y="-345299"/>
              <a:chExt cx="2165072" cy="6647466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3283116D-590E-A242-8192-F4359DC45A9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98599" y="-226703"/>
                <a:ext cx="1345633" cy="5852747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3378566E-AE1A-B74C-9DAA-C52E387D68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79160" y="-345299"/>
                <a:ext cx="1484122" cy="6647466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6B390263-37B0-F44F-A48F-B300427443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83227" y="-293623"/>
                <a:ext cx="1454321" cy="651398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14594702-033A-2246-A80E-3BC141BA4D4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86569" y="-226703"/>
                <a:ext cx="1424202" cy="6354417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5E5764A8-A013-8746-B58E-D0ACA6E766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89076" y="-216379"/>
                <a:ext cx="1413017" cy="626160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1E3F08FE-488E-2D45-A970-85E955BE9AC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685048" y="-226703"/>
                <a:ext cx="1404378" cy="6189431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38CD609C-69BA-CF42-B8D6-C0A19A616E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792992" y="-226703"/>
                <a:ext cx="1386736" cy="6097778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61F57A5E-8D62-C24E-8EB8-AFBA332CD7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889537" y="-216379"/>
                <a:ext cx="1380680" cy="6000211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851BB56F-2F48-C744-A48D-937D8C6E763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997527" y="-226703"/>
                <a:ext cx="1353457" cy="5940831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3180EF81-A10D-9142-8214-DDF827F23F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407" y="6495419"/>
            <a:ext cx="27432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err="1"/>
              <a:t>bristol.ac.uk</a:t>
            </a:r>
            <a:r>
              <a:rPr lang="en-US"/>
              <a:t>/&lt;add URL&gt;</a:t>
            </a:r>
          </a:p>
        </p:txBody>
      </p:sp>
    </p:spTree>
    <p:extLst>
      <p:ext uri="{BB962C8B-B14F-4D97-AF65-F5344CB8AC3E}">
        <p14:creationId xmlns:p14="http://schemas.microsoft.com/office/powerpoint/2010/main" val="691590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picture containing building, colorful, area, dome&#10;&#10;Description automatically generated">
            <a:extLst>
              <a:ext uri="{FF2B5EF4-FFF2-40B4-BE49-F238E27FC236}">
                <a16:creationId xmlns:a16="http://schemas.microsoft.com/office/drawing/2014/main" id="{019E2889-F525-394E-934B-AC52143464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9425" y="3272"/>
            <a:ext cx="5362575" cy="687819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DA89C8F-86A0-ED4C-A066-B011FFD648B4}"/>
              </a:ext>
            </a:extLst>
          </p:cNvPr>
          <p:cNvGrpSpPr/>
          <p:nvPr userDrawn="1"/>
        </p:nvGrpSpPr>
        <p:grpSpPr>
          <a:xfrm>
            <a:off x="-6162" y="0"/>
            <a:ext cx="9773799" cy="6878954"/>
            <a:chOff x="-1" y="365"/>
            <a:chExt cx="9773799" cy="6878954"/>
          </a:xfrm>
          <a:solidFill>
            <a:schemeClr val="accent2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3672182-C131-F445-A1F4-6D0373B1EC7D}"/>
                </a:ext>
              </a:extLst>
            </p:cNvPr>
            <p:cNvSpPr/>
            <p:nvPr userDrawn="1"/>
          </p:nvSpPr>
          <p:spPr>
            <a:xfrm>
              <a:off x="-1" y="365"/>
              <a:ext cx="7652085" cy="68789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F796E44F-A37A-7B42-A738-76FE86931DE2}"/>
                </a:ext>
              </a:extLst>
            </p:cNvPr>
            <p:cNvSpPr/>
            <p:nvPr userDrawn="1"/>
          </p:nvSpPr>
          <p:spPr>
            <a:xfrm>
              <a:off x="5464801" y="365"/>
              <a:ext cx="4308997" cy="6878954"/>
            </a:xfrm>
            <a:prstGeom prst="parallelogram">
              <a:avLst>
                <a:gd name="adj" fmla="val 372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DF40D9-F9BE-C040-B498-8A8180E09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192" y="381440"/>
            <a:ext cx="5900583" cy="1325563"/>
          </a:xfrm>
        </p:spPr>
        <p:txBody>
          <a:bodyPr anchor="t">
            <a:normAutofit/>
          </a:bodyPr>
          <a:lstStyle>
            <a:lvl1pPr>
              <a:lnSpc>
                <a:spcPts val="4400"/>
              </a:lnSpc>
              <a:defRPr sz="3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59A31-7CFA-9948-A144-D80A70D7C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344" y="2005012"/>
            <a:ext cx="7057870" cy="3760942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+mn-lt"/>
              </a:defRPr>
            </a:lvl1pPr>
            <a:lvl2pPr>
              <a:defRPr sz="2000">
                <a:solidFill>
                  <a:schemeClr val="tx1"/>
                </a:solidFill>
                <a:latin typeface="+mn-lt"/>
              </a:defRPr>
            </a:lvl2pPr>
            <a:lvl3pPr>
              <a:defRPr sz="1800">
                <a:solidFill>
                  <a:schemeClr val="tx1"/>
                </a:solidFill>
                <a:latin typeface="+mn-lt"/>
              </a:defRPr>
            </a:lvl3pPr>
            <a:lvl4pPr>
              <a:defRPr sz="1800">
                <a:solidFill>
                  <a:schemeClr val="tx1"/>
                </a:solidFill>
                <a:latin typeface="+mn-lt"/>
              </a:defRPr>
            </a:lvl4pPr>
            <a:lvl5pPr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2BEA57C-96DC-D649-A48E-1A9E4CE56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7252" y="6349587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655FA3DA-9E64-B14B-B883-49DCFEA8CF0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AA223EA-91AC-104B-9084-37525BF7DC08}"/>
              </a:ext>
            </a:extLst>
          </p:cNvPr>
          <p:cNvGrpSpPr/>
          <p:nvPr userDrawn="1"/>
        </p:nvGrpSpPr>
        <p:grpSpPr>
          <a:xfrm>
            <a:off x="-1223311" y="-128920"/>
            <a:ext cx="10939617" cy="6661069"/>
            <a:chOff x="504615" y="-263654"/>
            <a:chExt cx="10939617" cy="666106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0FA54AF-0413-454D-AFAF-1EB4C71ED90E}"/>
                </a:ext>
              </a:extLst>
            </p:cNvPr>
            <p:cNvGrpSpPr/>
            <p:nvPr userDrawn="1"/>
          </p:nvGrpSpPr>
          <p:grpSpPr>
            <a:xfrm>
              <a:off x="504615" y="5701775"/>
              <a:ext cx="9594560" cy="695640"/>
              <a:chOff x="504615" y="5701775"/>
              <a:chExt cx="9594560" cy="695640"/>
            </a:xfrm>
          </p:grpSpPr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6319F831-4B17-7B4C-89EA-758CD2F6ADA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1330578" y="5701775"/>
                <a:ext cx="8768597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EC51CEE4-2789-1541-B068-B97D2FB0A78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1228189" y="5784619"/>
                <a:ext cx="8772336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52F438E5-0ADA-4A44-9E1D-77D8D54DAF9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1120195" y="5865477"/>
                <a:ext cx="8775560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91D980D5-07EE-CB43-8914-32D1F35C865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1012085" y="5952720"/>
                <a:ext cx="8780907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4C490809-B0BB-6D4E-AFD9-73BE64EBDA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910168" y="6036771"/>
                <a:ext cx="8786126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6251FF8E-B2C2-8143-9618-22ED4B24B0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818846" y="6120822"/>
                <a:ext cx="8776925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8CCD2C96-2D1E-E943-87FC-9DC919E0AF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706347" y="6204872"/>
                <a:ext cx="8782391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7EE6800F-F877-D84B-ACDF-4DE22DB4F6E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611230" y="6290129"/>
                <a:ext cx="8771997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955E0FAB-7310-E64D-936E-5C71A7A45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504615" y="6385864"/>
                <a:ext cx="8774545" cy="11551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F21BE64E-2E08-B14D-B68F-214E212CAD12}"/>
                </a:ext>
              </a:extLst>
            </p:cNvPr>
            <p:cNvGrpSpPr/>
            <p:nvPr userDrawn="1"/>
          </p:nvGrpSpPr>
          <p:grpSpPr>
            <a:xfrm>
              <a:off x="9279160" y="-263654"/>
              <a:ext cx="2165072" cy="6647466"/>
              <a:chOff x="9279160" y="-345299"/>
              <a:chExt cx="2165072" cy="6647466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3283116D-590E-A242-8192-F4359DC45A9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98599" y="-226703"/>
                <a:ext cx="1345633" cy="5852747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3378566E-AE1A-B74C-9DAA-C52E387D68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79160" y="-345299"/>
                <a:ext cx="1484122" cy="6647466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6B390263-37B0-F44F-A48F-B300427443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83227" y="-293623"/>
                <a:ext cx="1454321" cy="651398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14594702-033A-2246-A80E-3BC141BA4D4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86569" y="-226703"/>
                <a:ext cx="1424202" cy="6354417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5E5764A8-A013-8746-B58E-D0ACA6E766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89076" y="-216379"/>
                <a:ext cx="1413017" cy="626160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1E3F08FE-488E-2D45-A970-85E955BE9AC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685048" y="-226703"/>
                <a:ext cx="1404378" cy="6189431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38CD609C-69BA-CF42-B8D6-C0A19A616E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792992" y="-226703"/>
                <a:ext cx="1386736" cy="6097778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61F57A5E-8D62-C24E-8EB8-AFBA332CD7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889537" y="-216379"/>
                <a:ext cx="1380680" cy="6000211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851BB56F-2F48-C744-A48D-937D8C6E763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997527" y="-226703"/>
                <a:ext cx="1353457" cy="5940831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Date Placeholder 3">
            <a:extLst>
              <a:ext uri="{FF2B5EF4-FFF2-40B4-BE49-F238E27FC236}">
                <a16:creationId xmlns:a16="http://schemas.microsoft.com/office/drawing/2014/main" id="{2A08FCB0-3F5E-7842-AA61-876EB31DA8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407" y="6495419"/>
            <a:ext cx="27432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err="1"/>
              <a:t>bristol.ac.uk</a:t>
            </a:r>
            <a:r>
              <a:rPr lang="en-US"/>
              <a:t>/&lt;add URL&gt;</a:t>
            </a:r>
          </a:p>
        </p:txBody>
      </p:sp>
    </p:spTree>
    <p:extLst>
      <p:ext uri="{BB962C8B-B14F-4D97-AF65-F5344CB8AC3E}">
        <p14:creationId xmlns:p14="http://schemas.microsoft.com/office/powerpoint/2010/main" val="2879848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DA89C8F-86A0-ED4C-A066-B011FFD648B4}"/>
              </a:ext>
            </a:extLst>
          </p:cNvPr>
          <p:cNvGrpSpPr/>
          <p:nvPr userDrawn="1"/>
        </p:nvGrpSpPr>
        <p:grpSpPr>
          <a:xfrm>
            <a:off x="-1" y="365"/>
            <a:ext cx="9773799" cy="6878954"/>
            <a:chOff x="-1" y="365"/>
            <a:chExt cx="9773799" cy="68789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3672182-C131-F445-A1F4-6D0373B1EC7D}"/>
                </a:ext>
              </a:extLst>
            </p:cNvPr>
            <p:cNvSpPr/>
            <p:nvPr userDrawn="1"/>
          </p:nvSpPr>
          <p:spPr>
            <a:xfrm>
              <a:off x="-1" y="365"/>
              <a:ext cx="7652085" cy="68789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F796E44F-A37A-7B42-A738-76FE86931DE2}"/>
                </a:ext>
              </a:extLst>
            </p:cNvPr>
            <p:cNvSpPr/>
            <p:nvPr userDrawn="1"/>
          </p:nvSpPr>
          <p:spPr>
            <a:xfrm>
              <a:off x="5464801" y="365"/>
              <a:ext cx="4308997" cy="6878954"/>
            </a:xfrm>
            <a:prstGeom prst="parallelogram">
              <a:avLst>
                <a:gd name="adj" fmla="val 3725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DF40D9-F9BE-C040-B498-8A8180E09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192" y="381440"/>
            <a:ext cx="7351892" cy="1325563"/>
          </a:xfrm>
        </p:spPr>
        <p:txBody>
          <a:bodyPr anchor="t">
            <a:normAutofit/>
          </a:bodyPr>
          <a:lstStyle>
            <a:lvl1pPr>
              <a:lnSpc>
                <a:spcPts val="4400"/>
              </a:lnSpc>
              <a:defRPr sz="3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59A31-7CFA-9948-A144-D80A70D7C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343" y="2005012"/>
            <a:ext cx="9812267" cy="4351338"/>
          </a:xfrm>
        </p:spPr>
        <p:txBody>
          <a:bodyPr/>
          <a:lstStyle>
            <a:lvl1pPr marL="0" indent="0">
              <a:buNone/>
              <a:defRPr sz="2200" b="0">
                <a:solidFill>
                  <a:schemeClr val="tx1"/>
                </a:solidFill>
                <a:latin typeface="+mj-lt"/>
              </a:defRPr>
            </a:lvl1pPr>
            <a:lvl2pPr>
              <a:defRPr sz="2200" b="0">
                <a:solidFill>
                  <a:schemeClr val="tx1"/>
                </a:solidFill>
                <a:latin typeface="+mj-lt"/>
              </a:defRPr>
            </a:lvl2pPr>
            <a:lvl3pPr>
              <a:defRPr sz="2000" b="0">
                <a:solidFill>
                  <a:schemeClr val="tx1"/>
                </a:solidFill>
                <a:latin typeface="+mj-lt"/>
              </a:defRPr>
            </a:lvl3pPr>
            <a:lvl4pPr>
              <a:defRPr sz="1800" b="0">
                <a:solidFill>
                  <a:schemeClr val="tx1"/>
                </a:solidFill>
                <a:latin typeface="+mj-lt"/>
              </a:defRPr>
            </a:lvl4pPr>
            <a:lvl5pPr>
              <a:defRPr sz="1800" b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342D2C6-91A0-5C4D-A1AF-5CA1AE70D2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0730" y="6351657"/>
            <a:ext cx="27432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err="1"/>
              <a:t>bristol.ac.uk</a:t>
            </a:r>
            <a:r>
              <a:rPr lang="en-US"/>
              <a:t>/&lt;add URL&gt;</a:t>
            </a:r>
          </a:p>
        </p:txBody>
      </p:sp>
    </p:spTree>
    <p:extLst>
      <p:ext uri="{BB962C8B-B14F-4D97-AF65-F5344CB8AC3E}">
        <p14:creationId xmlns:p14="http://schemas.microsoft.com/office/powerpoint/2010/main" val="2626312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DA89C8F-86A0-ED4C-A066-B011FFD648B4}"/>
              </a:ext>
            </a:extLst>
          </p:cNvPr>
          <p:cNvGrpSpPr/>
          <p:nvPr userDrawn="1"/>
        </p:nvGrpSpPr>
        <p:grpSpPr>
          <a:xfrm>
            <a:off x="-1" y="365"/>
            <a:ext cx="9773799" cy="6878954"/>
            <a:chOff x="-1" y="365"/>
            <a:chExt cx="9773799" cy="68789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3672182-C131-F445-A1F4-6D0373B1EC7D}"/>
                </a:ext>
              </a:extLst>
            </p:cNvPr>
            <p:cNvSpPr/>
            <p:nvPr userDrawn="1"/>
          </p:nvSpPr>
          <p:spPr>
            <a:xfrm>
              <a:off x="-1" y="365"/>
              <a:ext cx="7652085" cy="68789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F796E44F-A37A-7B42-A738-76FE86931DE2}"/>
                </a:ext>
              </a:extLst>
            </p:cNvPr>
            <p:cNvSpPr/>
            <p:nvPr userDrawn="1"/>
          </p:nvSpPr>
          <p:spPr>
            <a:xfrm>
              <a:off x="5464801" y="365"/>
              <a:ext cx="4308997" cy="6878954"/>
            </a:xfrm>
            <a:prstGeom prst="parallelogram">
              <a:avLst>
                <a:gd name="adj" fmla="val 3725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DF40D9-F9BE-C040-B498-8A8180E09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192" y="381440"/>
            <a:ext cx="7351892" cy="1325563"/>
          </a:xfrm>
        </p:spPr>
        <p:txBody>
          <a:bodyPr anchor="t">
            <a:normAutofit/>
          </a:bodyPr>
          <a:lstStyle>
            <a:lvl1pPr>
              <a:lnSpc>
                <a:spcPts val="4400"/>
              </a:lnSpc>
              <a:defRPr sz="3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59A31-7CFA-9948-A144-D80A70D7C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343" y="2005012"/>
            <a:ext cx="9812267" cy="4351338"/>
          </a:xfrm>
        </p:spPr>
        <p:txBody>
          <a:bodyPr/>
          <a:lstStyle>
            <a:lvl1pPr marL="0" indent="0">
              <a:buNone/>
              <a:defRPr sz="2200" b="1">
                <a:solidFill>
                  <a:schemeClr val="accent1"/>
                </a:solidFill>
                <a:latin typeface="+mj-lt"/>
              </a:defRPr>
            </a:lvl1pPr>
            <a:lvl2pPr>
              <a:defRPr sz="2200">
                <a:solidFill>
                  <a:schemeClr val="tx1"/>
                </a:solidFill>
                <a:latin typeface="+mj-lt"/>
              </a:defRPr>
            </a:lvl2pPr>
            <a:lvl3pPr>
              <a:defRPr sz="2000">
                <a:solidFill>
                  <a:schemeClr val="tx1"/>
                </a:solidFill>
                <a:latin typeface="+mj-lt"/>
              </a:defRPr>
            </a:lvl3pPr>
            <a:lvl4pPr>
              <a:defRPr sz="1800">
                <a:solidFill>
                  <a:schemeClr val="tx1"/>
                </a:solidFill>
                <a:latin typeface="+mj-lt"/>
              </a:defRPr>
            </a:lvl4pPr>
            <a:lvl5pPr>
              <a:defRPr sz="18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342D2C6-91A0-5C4D-A1AF-5CA1AE70D2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0730" y="6351657"/>
            <a:ext cx="27432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err="1"/>
              <a:t>bristol.ac.uk</a:t>
            </a:r>
            <a:r>
              <a:rPr lang="en-US"/>
              <a:t>/&lt;add URL&gt;</a:t>
            </a:r>
          </a:p>
        </p:txBody>
      </p:sp>
    </p:spTree>
    <p:extLst>
      <p:ext uri="{BB962C8B-B14F-4D97-AF65-F5344CB8AC3E}">
        <p14:creationId xmlns:p14="http://schemas.microsoft.com/office/powerpoint/2010/main" val="37360810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id="{AE1D439D-156A-5343-8791-FB2C8164C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426" y="272623"/>
            <a:ext cx="27305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068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D8C84-4568-D744-A74B-F27801CFF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B52A89-A4F7-124E-AB31-6892FA8B58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72997-27D1-2B49-95BE-9AF31ECA06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E3A773-CD29-8F4C-A437-9D2ACC39E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err="1"/>
              <a:t>bristol.ac.uk</a:t>
            </a:r>
            <a:r>
              <a:rPr lang="en-US"/>
              <a:t>/&lt;add URL&gt;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7CCC8-F5F0-A14D-991C-365FD837F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A65CEC-E3BB-1C4F-B5E6-087F72359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A3DA-9E64-B14B-B883-49DCFEA8C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40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30904-0DB4-F743-8F19-E347E5BE0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28211-6AC6-CA48-8A70-7CEBC2964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ACC293-C913-DE4B-B1B0-895A66DFB6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50D60C-7DBE-0E4A-90BC-D359F3B7C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err="1"/>
              <a:t>bristol.ac.uk</a:t>
            </a:r>
            <a:r>
              <a:rPr lang="en-US"/>
              <a:t>/&lt;add URL&gt;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7504D3-3395-B64C-9AA0-574B076FE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1496C-4D06-0047-AFF4-EC0C52FE2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A3DA-9E64-B14B-B883-49DCFEA8C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427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BD7AC-40BD-744D-920C-CEB6410FE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76207-1C05-CA4D-876F-5EC51690E9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F6A9AC-9997-824B-8EFE-2D123C9F1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AD1E60-C45A-B046-9A57-0B08DB7A7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err="1"/>
              <a:t>bristol.ac.uk</a:t>
            </a:r>
            <a:r>
              <a:rPr lang="en-US"/>
              <a:t>/&lt;add URL&gt;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DBC88-C5CF-BD43-A0A8-DB5005A34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D77DB5-F741-884A-85BC-A39B6DC41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A3DA-9E64-B14B-B883-49DCFEA8C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493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E8580-28C7-CD44-9740-872A06D04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FC1893-E69B-4048-AE31-33974FD13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680B34-99D2-E74C-9574-08000C749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463F0A-6CA3-8F42-B9CF-31B6CE5AA8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BD14B0-2E63-A544-AA4A-0AAFE03F95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D587B6-EE98-5C4B-A057-4F41878B2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err="1"/>
              <a:t>bristol.ac.uk</a:t>
            </a:r>
            <a:r>
              <a:rPr lang="en-US"/>
              <a:t>/&lt;add URL&gt;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3D2C06-79DA-AF47-A258-65024787B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12A0A4-B94A-4A4E-8170-2FC7F06E1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A3DA-9E64-B14B-B883-49DCFEA8C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16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55EB88-94A8-0042-9887-FE7B0A5C3279}"/>
              </a:ext>
            </a:extLst>
          </p:cNvPr>
          <p:cNvSpPr/>
          <p:nvPr userDrawn="1"/>
        </p:nvSpPr>
        <p:spPr>
          <a:xfrm>
            <a:off x="0" y="-11017"/>
            <a:ext cx="12192000" cy="686901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352A8-DCF3-1B41-8F1C-B29E386B9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7252" y="6303882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655FA3DA-9E64-B14B-B883-49DCFEA8CF0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6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id="{AE1D439D-156A-5343-8791-FB2C8164C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426" y="272623"/>
            <a:ext cx="2730500" cy="91440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299760AE-0E02-3B40-9A07-E08CF724AA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1426" y="1582233"/>
            <a:ext cx="7570515" cy="2346293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ts val="7200"/>
              </a:lnSpc>
              <a:defRPr sz="7200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MASTER</a:t>
            </a:r>
            <a:endParaRPr lang="en-US"/>
          </a:p>
        </p:txBody>
      </p: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1628A27A-F058-8240-873A-66F6899F05FF}"/>
              </a:ext>
            </a:extLst>
          </p:cNvPr>
          <p:cNvGrpSpPr/>
          <p:nvPr userDrawn="1"/>
        </p:nvGrpSpPr>
        <p:grpSpPr>
          <a:xfrm>
            <a:off x="377092" y="-341720"/>
            <a:ext cx="11033411" cy="7320036"/>
            <a:chOff x="377092" y="-341720"/>
            <a:chExt cx="11033411" cy="7320036"/>
          </a:xfrm>
        </p:grpSpPr>
        <p:grpSp>
          <p:nvGrpSpPr>
            <p:cNvPr id="377" name="Group 376">
              <a:extLst>
                <a:ext uri="{FF2B5EF4-FFF2-40B4-BE49-F238E27FC236}">
                  <a16:creationId xmlns:a16="http://schemas.microsoft.com/office/drawing/2014/main" id="{2FE13FDB-5A34-5B4C-A39C-99334B5953F2}"/>
                </a:ext>
              </a:extLst>
            </p:cNvPr>
            <p:cNvGrpSpPr/>
            <p:nvPr userDrawn="1"/>
          </p:nvGrpSpPr>
          <p:grpSpPr>
            <a:xfrm>
              <a:off x="504615" y="5701775"/>
              <a:ext cx="9594560" cy="695640"/>
              <a:chOff x="504615" y="5701775"/>
              <a:chExt cx="9594560" cy="695640"/>
            </a:xfrm>
          </p:grpSpPr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D9601CC3-000F-D147-A7D8-FCD13B9B76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1330578" y="5701775"/>
                <a:ext cx="8768597" cy="0"/>
              </a:xfrm>
              <a:prstGeom prst="line">
                <a:avLst/>
              </a:prstGeom>
              <a:ln w="25400">
                <a:solidFill>
                  <a:srgbClr val="7720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B21171CE-D05D-EE4A-BE98-579A0D938A9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1228189" y="5784619"/>
                <a:ext cx="8772336" cy="0"/>
              </a:xfrm>
              <a:prstGeom prst="line">
                <a:avLst/>
              </a:prstGeom>
              <a:ln w="25400">
                <a:solidFill>
                  <a:srgbClr val="0043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23963119-45BA-5E49-A8C0-7357DFBD0AE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1120195" y="5865477"/>
                <a:ext cx="8775560" cy="0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6F435027-1208-A149-B6A2-8047C51DF5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1012085" y="5952720"/>
                <a:ext cx="8780907" cy="0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AD53F3CF-1C9C-5740-AC5B-1A0707C635E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910168" y="6036771"/>
                <a:ext cx="8786126" cy="0"/>
              </a:xfrm>
              <a:prstGeom prst="line">
                <a:avLst/>
              </a:prstGeom>
              <a:ln w="254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B9F822D8-3D86-ED42-879B-6CE15A80C92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818846" y="6120822"/>
                <a:ext cx="8776925" cy="0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8AD6219E-6230-E444-A2E4-347BF94B1EF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706347" y="6204872"/>
                <a:ext cx="8782391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3418BE8C-C8F4-064E-A1DC-A52852CAB42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611230" y="6290129"/>
                <a:ext cx="8771997" cy="0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7157D8B3-A1DD-064B-A8FF-0F3F999B237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504615" y="6385864"/>
                <a:ext cx="8774545" cy="11551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3" name="Group 372">
              <a:extLst>
                <a:ext uri="{FF2B5EF4-FFF2-40B4-BE49-F238E27FC236}">
                  <a16:creationId xmlns:a16="http://schemas.microsoft.com/office/drawing/2014/main" id="{CFCA2856-4593-D34A-907D-A96FD2075DD6}"/>
                </a:ext>
              </a:extLst>
            </p:cNvPr>
            <p:cNvGrpSpPr/>
            <p:nvPr userDrawn="1"/>
          </p:nvGrpSpPr>
          <p:grpSpPr>
            <a:xfrm>
              <a:off x="9279160" y="-341720"/>
              <a:ext cx="2131343" cy="6725532"/>
              <a:chOff x="9279160" y="-423365"/>
              <a:chExt cx="2131343" cy="6725532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27F8704-5CCF-4845-9AE5-D78C1A1DE09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98599" y="-250059"/>
                <a:ext cx="1311904" cy="5876103"/>
              </a:xfrm>
              <a:prstGeom prst="line">
                <a:avLst/>
              </a:prstGeom>
              <a:ln w="25400">
                <a:solidFill>
                  <a:srgbClr val="7720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F1414BB5-6FBA-7D41-9CD3-2945B1B002F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79160" y="-345299"/>
                <a:ext cx="1484122" cy="6647466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E870DC25-55AA-854B-A2AC-3E4F95C3808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83227" y="-293623"/>
                <a:ext cx="1454321" cy="6513980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D6BFC5B-E601-0942-A0DF-9F9612AFA8E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86569" y="-352171"/>
                <a:ext cx="1446705" cy="6479885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7EF98AE4-8DF1-284B-84FD-FCD044CAD10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89076" y="-221209"/>
                <a:ext cx="1392360" cy="6266430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585B106-DA6A-CE4C-AE6E-83E7155251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685048" y="-248344"/>
                <a:ext cx="1386690" cy="6211072"/>
              </a:xfrm>
              <a:prstGeom prst="line">
                <a:avLst/>
              </a:prstGeom>
              <a:ln w="254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129B5CB-5CC2-E44D-9513-1F5A108C44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792992" y="-341021"/>
                <a:ext cx="1386923" cy="6212096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C57E6AA0-2B77-B744-9320-AEDE6F97FA7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889537" y="-353886"/>
                <a:ext cx="1370311" cy="6137718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9E35630F-6B60-ED45-9FCC-49F44EBDF5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997527" y="-423365"/>
                <a:ext cx="1370265" cy="6137493"/>
              </a:xfrm>
              <a:prstGeom prst="line">
                <a:avLst/>
              </a:prstGeom>
              <a:ln w="25400">
                <a:solidFill>
                  <a:srgbClr val="0043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1" name="Group 370">
              <a:extLst>
                <a:ext uri="{FF2B5EF4-FFF2-40B4-BE49-F238E27FC236}">
                  <a16:creationId xmlns:a16="http://schemas.microsoft.com/office/drawing/2014/main" id="{73F9E2F1-B795-FD44-8ABC-271D07768E59}"/>
                </a:ext>
              </a:extLst>
            </p:cNvPr>
            <p:cNvGrpSpPr/>
            <p:nvPr userDrawn="1"/>
          </p:nvGrpSpPr>
          <p:grpSpPr>
            <a:xfrm>
              <a:off x="377092" y="5698189"/>
              <a:ext cx="953486" cy="1280127"/>
              <a:chOff x="377092" y="5616544"/>
              <a:chExt cx="953486" cy="1280127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F1229FB-0D00-0942-B874-611F89D075F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1052998" y="5616544"/>
                <a:ext cx="277580" cy="1243300"/>
              </a:xfrm>
              <a:prstGeom prst="line">
                <a:avLst/>
              </a:prstGeom>
              <a:ln w="25400">
                <a:solidFill>
                  <a:srgbClr val="7720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1D2E5CC-4A38-1B44-AC41-A0F685C7B8D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377092" y="6307894"/>
                <a:ext cx="131451" cy="588777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87838CE8-3B24-2149-9A5C-BA0A4CBEF53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457157" y="6201312"/>
                <a:ext cx="154073" cy="695359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96533901-E1F5-994B-8910-CE67CCD1EF4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545550" y="6123227"/>
                <a:ext cx="172680" cy="773444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E13F6C19-9B4C-734A-8CBC-E95136986F2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629619" y="6032005"/>
                <a:ext cx="194589" cy="864666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A61922B5-F67A-E94E-A338-6B760201EA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715417" y="5955126"/>
                <a:ext cx="201988" cy="904718"/>
              </a:xfrm>
              <a:prstGeom prst="line">
                <a:avLst/>
              </a:prstGeom>
              <a:ln w="254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CFB022CE-1F88-0F4C-8B24-EAED5D5D98B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802902" y="5871075"/>
                <a:ext cx="220754" cy="988769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BD4296D1-C9F5-794C-81BE-E0BA6E52C70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878362" y="5776660"/>
                <a:ext cx="241833" cy="1083184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527C9B18-B9E1-2E4B-AA79-6F67A408BB7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969192" y="5699784"/>
                <a:ext cx="258997" cy="1160060"/>
              </a:xfrm>
              <a:prstGeom prst="line">
                <a:avLst/>
              </a:prstGeom>
              <a:ln w="25400">
                <a:solidFill>
                  <a:srgbClr val="0043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05228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D48391-DC57-A149-AE19-2810265FC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err="1"/>
              <a:t>bristol.ac.uk</a:t>
            </a:r>
            <a:r>
              <a:rPr lang="en-US"/>
              <a:t>/&lt;add URL&gt;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9F5BF8-EADD-DB4F-BE10-95BA6EDAF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794A6-35EF-0E4E-AAD9-19267EA1B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A3DA-9E64-B14B-B883-49DCFEA8C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11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63807-684F-4EC7-82F5-6B866951F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E0996B-5C39-406C-9FFB-AA6755C82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bristol.ac.uk/&lt;add URL&gt;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27DF03-5CF8-4EBA-A92C-BD002D235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885626-EE7B-4BFC-BDB5-770AB7EED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A3DA-9E64-B14B-B883-49DCFEA8C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33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 and Im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2333-4531-4F49-98C7-71CE6B11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00" y="907200"/>
            <a:ext cx="7012800" cy="146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BEE29-071E-4ED4-B0D5-046429DF4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400" y="2433600"/>
            <a:ext cx="7012800" cy="33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B9016-1CC6-48C9-96F5-24F342CEC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6329-32E5-45D1-A44F-3528B41BEAB5}" type="datetime1">
              <a:rPr lang="en-GB" smtClean="0"/>
              <a:t>28/10/2025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222F4-7BC9-4ABB-8BD9-5765E7594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B4C82-F699-4384-99AC-56B3E6E8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8083C25-9322-4123-BA6A-1F002C5AC1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76472" y="0"/>
            <a:ext cx="4615528" cy="6858000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075">
                <a:moveTo>
                  <a:pt x="0" y="5143500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43500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413107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2333-4531-4F49-98C7-71CE6B11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00" y="365125"/>
            <a:ext cx="11203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BEE29-071E-4ED4-B0D5-046429DF4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400" y="1825625"/>
            <a:ext cx="11203200" cy="3851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B9016-1CC6-48C9-96F5-24F342CEC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7AD8-1FCE-4D4C-86B9-3F1377F62059}" type="datetime1">
              <a:rPr lang="en-GB" smtClean="0"/>
              <a:t>28/10/2025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222F4-7BC9-4ABB-8BD9-5765E7594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54400" y="5814790"/>
            <a:ext cx="27432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B4C82-F699-4384-99AC-56B3E6E8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0822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1E051BA-2554-484E-BAC4-F602F8DD9A16}"/>
              </a:ext>
            </a:extLst>
          </p:cNvPr>
          <p:cNvSpPr/>
          <p:nvPr userDrawn="1"/>
        </p:nvSpPr>
        <p:spPr>
          <a:xfrm>
            <a:off x="5804911" y="365"/>
            <a:ext cx="6387089" cy="687895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DA89C8F-86A0-ED4C-A066-B011FFD648B4}"/>
              </a:ext>
            </a:extLst>
          </p:cNvPr>
          <p:cNvGrpSpPr/>
          <p:nvPr userDrawn="1"/>
        </p:nvGrpSpPr>
        <p:grpSpPr>
          <a:xfrm>
            <a:off x="-1" y="365"/>
            <a:ext cx="9773799" cy="6878954"/>
            <a:chOff x="-1" y="365"/>
            <a:chExt cx="9773799" cy="68789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3672182-C131-F445-A1F4-6D0373B1EC7D}"/>
                </a:ext>
              </a:extLst>
            </p:cNvPr>
            <p:cNvSpPr/>
            <p:nvPr userDrawn="1"/>
          </p:nvSpPr>
          <p:spPr>
            <a:xfrm>
              <a:off x="-1" y="365"/>
              <a:ext cx="7652085" cy="68789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F796E44F-A37A-7B42-A738-76FE86931DE2}"/>
                </a:ext>
              </a:extLst>
            </p:cNvPr>
            <p:cNvSpPr/>
            <p:nvPr userDrawn="1"/>
          </p:nvSpPr>
          <p:spPr>
            <a:xfrm>
              <a:off x="5464801" y="365"/>
              <a:ext cx="4308997" cy="6878954"/>
            </a:xfrm>
            <a:prstGeom prst="parallelogram">
              <a:avLst>
                <a:gd name="adj" fmla="val 3725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DF40D9-F9BE-C040-B498-8A8180E09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191" y="381440"/>
            <a:ext cx="8839269" cy="1325563"/>
          </a:xfrm>
        </p:spPr>
        <p:txBody>
          <a:bodyPr anchor="t">
            <a:normAutofit/>
          </a:bodyPr>
          <a:lstStyle>
            <a:lvl1pPr>
              <a:lnSpc>
                <a:spcPts val="4400"/>
              </a:lnSpc>
              <a:defRPr sz="4000" b="1" i="0">
                <a:solidFill>
                  <a:srgbClr val="002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59A31-7CFA-9948-A144-D80A70D7C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344" y="2005012"/>
            <a:ext cx="7652085" cy="4351338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+mn-lt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342D2C6-91A0-5C4D-A1AF-5CA1AE70D2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0730" y="6351657"/>
            <a:ext cx="2743200" cy="365125"/>
          </a:xfrm>
        </p:spPr>
        <p:txBody>
          <a:bodyPr/>
          <a:lstStyle>
            <a:lvl1pPr>
              <a:defRPr b="1">
                <a:solidFill>
                  <a:srgbClr val="002F5F"/>
                </a:solidFill>
              </a:defRPr>
            </a:lvl1pPr>
          </a:lstStyle>
          <a:p>
            <a:r>
              <a:rPr lang="en-US"/>
              <a:t>bristol.ac.uk/&lt;add URL&gt;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2BEA57C-96DC-D649-A48E-1A9E4CE56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7252" y="6349587"/>
            <a:ext cx="2743200" cy="365125"/>
          </a:xfrm>
          <a:noFill/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655FA3DA-9E64-B14B-B883-49DCFEA8CF0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BADDD5A-93C3-3541-B62E-1219D2938142}"/>
              </a:ext>
            </a:extLst>
          </p:cNvPr>
          <p:cNvGrpSpPr/>
          <p:nvPr userDrawn="1"/>
        </p:nvGrpSpPr>
        <p:grpSpPr>
          <a:xfrm>
            <a:off x="8282607" y="17539"/>
            <a:ext cx="2567218" cy="6878196"/>
            <a:chOff x="7337027" y="-11017"/>
            <a:chExt cx="2567218" cy="6878196"/>
          </a:xfrm>
          <a:solidFill>
            <a:schemeClr val="accent3"/>
          </a:solidFill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19330E5-299F-784D-84A6-713CFD913C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37027" y="-11017"/>
              <a:ext cx="1587956" cy="6878196"/>
            </a:xfrm>
            <a:prstGeom prst="line">
              <a:avLst/>
            </a:prstGeom>
            <a:grpFill/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A1E24C3-F9D7-BE43-8758-09F66D74F3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59435" y="-11017"/>
              <a:ext cx="1587956" cy="6878196"/>
            </a:xfrm>
            <a:prstGeom prst="line">
              <a:avLst/>
            </a:prstGeom>
            <a:grpFill/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DBB05B4-078C-0B4E-A0AE-D8041714C9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81843" y="-11017"/>
              <a:ext cx="1587956" cy="6878196"/>
            </a:xfrm>
            <a:prstGeom prst="line">
              <a:avLst/>
            </a:prstGeom>
            <a:grpFill/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DAED462-266F-F140-AEA6-9A0CC3E718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04251" y="-11017"/>
              <a:ext cx="1587956" cy="6878196"/>
            </a:xfrm>
            <a:prstGeom prst="line">
              <a:avLst/>
            </a:prstGeom>
            <a:grpFill/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123742A-DFEE-D744-B098-CC3D47EEF4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26659" y="-11017"/>
              <a:ext cx="1587956" cy="6878196"/>
            </a:xfrm>
            <a:prstGeom prst="line">
              <a:avLst/>
            </a:prstGeom>
            <a:grpFill/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2E0B4E5-8A7D-F741-9C6C-66B34D46F5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49067" y="-11017"/>
              <a:ext cx="1587956" cy="6878196"/>
            </a:xfrm>
            <a:prstGeom prst="line">
              <a:avLst/>
            </a:prstGeom>
            <a:grpFill/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208576E-7A5F-A749-ACCD-E83F3AF957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71475" y="-11017"/>
              <a:ext cx="1587956" cy="6878196"/>
            </a:xfrm>
            <a:prstGeom prst="line">
              <a:avLst/>
            </a:prstGeom>
            <a:grpFill/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D1F282B-09BD-A149-9A19-949C14982C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93883" y="-11017"/>
              <a:ext cx="1587956" cy="6878196"/>
            </a:xfrm>
            <a:prstGeom prst="line">
              <a:avLst/>
            </a:prstGeom>
            <a:grpFill/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65298DE-F5B5-244B-942A-B695A50D75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16289" y="-11017"/>
              <a:ext cx="1587956" cy="6878196"/>
            </a:xfrm>
            <a:prstGeom prst="line">
              <a:avLst/>
            </a:prstGeom>
            <a:grpFill/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71654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uilding, colorful, area, dome&#10;&#10;Description automatically generated">
            <a:extLst>
              <a:ext uri="{FF2B5EF4-FFF2-40B4-BE49-F238E27FC236}">
                <a16:creationId xmlns:a16="http://schemas.microsoft.com/office/drawing/2014/main" id="{4574F19B-CF32-0D42-88E9-62A5E2F5C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9425" y="3272"/>
            <a:ext cx="5362575" cy="687819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DA89C8F-86A0-ED4C-A066-B011FFD648B4}"/>
              </a:ext>
            </a:extLst>
          </p:cNvPr>
          <p:cNvGrpSpPr/>
          <p:nvPr userDrawn="1"/>
        </p:nvGrpSpPr>
        <p:grpSpPr>
          <a:xfrm>
            <a:off x="-1" y="365"/>
            <a:ext cx="9773799" cy="6878954"/>
            <a:chOff x="-1" y="365"/>
            <a:chExt cx="9773799" cy="68789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3672182-C131-F445-A1F4-6D0373B1EC7D}"/>
                </a:ext>
              </a:extLst>
            </p:cNvPr>
            <p:cNvSpPr/>
            <p:nvPr userDrawn="1"/>
          </p:nvSpPr>
          <p:spPr>
            <a:xfrm>
              <a:off x="-1" y="365"/>
              <a:ext cx="7652085" cy="68789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F796E44F-A37A-7B42-A738-76FE86931DE2}"/>
                </a:ext>
              </a:extLst>
            </p:cNvPr>
            <p:cNvSpPr/>
            <p:nvPr userDrawn="1"/>
          </p:nvSpPr>
          <p:spPr>
            <a:xfrm>
              <a:off x="5464801" y="365"/>
              <a:ext cx="4308997" cy="6878954"/>
            </a:xfrm>
            <a:prstGeom prst="parallelogram">
              <a:avLst>
                <a:gd name="adj" fmla="val 3725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DF40D9-F9BE-C040-B498-8A8180E09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192" y="381440"/>
            <a:ext cx="8716516" cy="1325563"/>
          </a:xfr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lang="en-US" sz="4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59A31-7CFA-9948-A144-D80A70D7C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343" y="2005012"/>
            <a:ext cx="7652085" cy="4351338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+mn-lt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342D2C6-91A0-5C4D-A1AF-5CA1AE70D2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0730" y="6351657"/>
            <a:ext cx="2743200" cy="365125"/>
          </a:xfrm>
        </p:spPr>
        <p:txBody>
          <a:bodyPr/>
          <a:lstStyle>
            <a:lvl1pPr>
              <a:defRPr b="1">
                <a:solidFill>
                  <a:srgbClr val="AA1D2C"/>
                </a:solidFill>
              </a:defRPr>
            </a:lvl1pPr>
          </a:lstStyle>
          <a:p>
            <a:r>
              <a:rPr lang="en-US"/>
              <a:t>bristol.ac.uk/&lt;add URL&gt;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2BEA57C-96DC-D649-A48E-1A9E4CE56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7252" y="6349587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655FA3DA-9E64-B14B-B883-49DCFEA8CF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38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55EB88-94A8-0042-9887-FE7B0A5C3279}"/>
              </a:ext>
            </a:extLst>
          </p:cNvPr>
          <p:cNvSpPr/>
          <p:nvPr userDrawn="1"/>
        </p:nvSpPr>
        <p:spPr>
          <a:xfrm>
            <a:off x="0" y="-11017"/>
            <a:ext cx="12192000" cy="686901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352A8-DCF3-1B41-8F1C-B29E386B9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7252" y="6303882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655FA3DA-9E64-B14B-B883-49DCFEA8CF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99760AE-0E02-3B40-9A07-E08CF724AA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1426" y="1582234"/>
            <a:ext cx="7570515" cy="91097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ts val="4800"/>
              </a:lnSpc>
              <a:defRPr sz="4800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EDIT MASTER</a:t>
            </a:r>
            <a:endParaRPr lang="en-US"/>
          </a:p>
        </p:txBody>
      </p: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1628A27A-F058-8240-873A-66F6899F05FF}"/>
              </a:ext>
            </a:extLst>
          </p:cNvPr>
          <p:cNvGrpSpPr/>
          <p:nvPr userDrawn="1"/>
        </p:nvGrpSpPr>
        <p:grpSpPr>
          <a:xfrm>
            <a:off x="377092" y="-341720"/>
            <a:ext cx="11033411" cy="7320036"/>
            <a:chOff x="377092" y="-341720"/>
            <a:chExt cx="11033411" cy="7320036"/>
          </a:xfrm>
        </p:grpSpPr>
        <p:grpSp>
          <p:nvGrpSpPr>
            <p:cNvPr id="377" name="Group 376">
              <a:extLst>
                <a:ext uri="{FF2B5EF4-FFF2-40B4-BE49-F238E27FC236}">
                  <a16:creationId xmlns:a16="http://schemas.microsoft.com/office/drawing/2014/main" id="{2FE13FDB-5A34-5B4C-A39C-99334B5953F2}"/>
                </a:ext>
              </a:extLst>
            </p:cNvPr>
            <p:cNvGrpSpPr/>
            <p:nvPr userDrawn="1"/>
          </p:nvGrpSpPr>
          <p:grpSpPr>
            <a:xfrm>
              <a:off x="504615" y="5701775"/>
              <a:ext cx="9594560" cy="695640"/>
              <a:chOff x="504615" y="5701775"/>
              <a:chExt cx="9594560" cy="695640"/>
            </a:xfrm>
          </p:grpSpPr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D9601CC3-000F-D147-A7D8-FCD13B9B76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1330578" y="5701775"/>
                <a:ext cx="8768597" cy="0"/>
              </a:xfrm>
              <a:prstGeom prst="line">
                <a:avLst/>
              </a:prstGeom>
              <a:ln w="25400">
                <a:solidFill>
                  <a:srgbClr val="7720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B21171CE-D05D-EE4A-BE98-579A0D938A9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1228189" y="5784619"/>
                <a:ext cx="8772336" cy="0"/>
              </a:xfrm>
              <a:prstGeom prst="line">
                <a:avLst/>
              </a:prstGeom>
              <a:ln w="25400">
                <a:solidFill>
                  <a:srgbClr val="0043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23963119-45BA-5E49-A8C0-7357DFBD0AE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1120195" y="5865477"/>
                <a:ext cx="8775560" cy="0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6F435027-1208-A149-B6A2-8047C51DF5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1012085" y="5952720"/>
                <a:ext cx="8780907" cy="0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AD53F3CF-1C9C-5740-AC5B-1A0707C635E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910168" y="6036771"/>
                <a:ext cx="8786126" cy="0"/>
              </a:xfrm>
              <a:prstGeom prst="line">
                <a:avLst/>
              </a:prstGeom>
              <a:ln w="254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B9F822D8-3D86-ED42-879B-6CE15A80C92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818846" y="6120822"/>
                <a:ext cx="8776925" cy="0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8AD6219E-6230-E444-A2E4-347BF94B1EF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706347" y="6204872"/>
                <a:ext cx="8782391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3418BE8C-C8F4-064E-A1DC-A52852CAB42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611230" y="6290129"/>
                <a:ext cx="8771997" cy="0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7157D8B3-A1DD-064B-A8FF-0F3F999B237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504615" y="6385864"/>
                <a:ext cx="8774545" cy="11551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3" name="Group 372">
              <a:extLst>
                <a:ext uri="{FF2B5EF4-FFF2-40B4-BE49-F238E27FC236}">
                  <a16:creationId xmlns:a16="http://schemas.microsoft.com/office/drawing/2014/main" id="{CFCA2856-4593-D34A-907D-A96FD2075DD6}"/>
                </a:ext>
              </a:extLst>
            </p:cNvPr>
            <p:cNvGrpSpPr/>
            <p:nvPr userDrawn="1"/>
          </p:nvGrpSpPr>
          <p:grpSpPr>
            <a:xfrm>
              <a:off x="9279160" y="-341720"/>
              <a:ext cx="2131343" cy="6725532"/>
              <a:chOff x="9279160" y="-423365"/>
              <a:chExt cx="2131343" cy="6725532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27F8704-5CCF-4845-9AE5-D78C1A1DE09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98599" y="-250059"/>
                <a:ext cx="1311904" cy="5876103"/>
              </a:xfrm>
              <a:prstGeom prst="line">
                <a:avLst/>
              </a:prstGeom>
              <a:ln w="25400">
                <a:solidFill>
                  <a:srgbClr val="7720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F1414BB5-6FBA-7D41-9CD3-2945B1B002F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79160" y="-345299"/>
                <a:ext cx="1484122" cy="6647466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E870DC25-55AA-854B-A2AC-3E4F95C3808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83227" y="-293623"/>
                <a:ext cx="1454321" cy="6513980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D6BFC5B-E601-0942-A0DF-9F9612AFA8E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86569" y="-352171"/>
                <a:ext cx="1446705" cy="6479885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7EF98AE4-8DF1-284B-84FD-FCD044CAD10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89076" y="-221209"/>
                <a:ext cx="1392360" cy="6266430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585B106-DA6A-CE4C-AE6E-83E7155251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685048" y="-248344"/>
                <a:ext cx="1386690" cy="6211072"/>
              </a:xfrm>
              <a:prstGeom prst="line">
                <a:avLst/>
              </a:prstGeom>
              <a:ln w="254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129B5CB-5CC2-E44D-9513-1F5A108C44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792992" y="-341021"/>
                <a:ext cx="1386923" cy="6212096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C57E6AA0-2B77-B744-9320-AEDE6F97FA7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889537" y="-353886"/>
                <a:ext cx="1370311" cy="6137718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9E35630F-6B60-ED45-9FCC-49F44EBDF5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997527" y="-423365"/>
                <a:ext cx="1370265" cy="6137493"/>
              </a:xfrm>
              <a:prstGeom prst="line">
                <a:avLst/>
              </a:prstGeom>
              <a:ln w="25400">
                <a:solidFill>
                  <a:srgbClr val="0043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1" name="Group 370">
              <a:extLst>
                <a:ext uri="{FF2B5EF4-FFF2-40B4-BE49-F238E27FC236}">
                  <a16:creationId xmlns:a16="http://schemas.microsoft.com/office/drawing/2014/main" id="{73F9E2F1-B795-FD44-8ABC-271D07768E59}"/>
                </a:ext>
              </a:extLst>
            </p:cNvPr>
            <p:cNvGrpSpPr/>
            <p:nvPr userDrawn="1"/>
          </p:nvGrpSpPr>
          <p:grpSpPr>
            <a:xfrm>
              <a:off x="377092" y="5698189"/>
              <a:ext cx="953486" cy="1280127"/>
              <a:chOff x="377092" y="5616544"/>
              <a:chExt cx="953486" cy="1280127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F1229FB-0D00-0942-B874-611F89D075F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1052998" y="5616544"/>
                <a:ext cx="277580" cy="1243300"/>
              </a:xfrm>
              <a:prstGeom prst="line">
                <a:avLst/>
              </a:prstGeom>
              <a:ln w="25400">
                <a:solidFill>
                  <a:srgbClr val="7720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1D2E5CC-4A38-1B44-AC41-A0F685C7B8D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377092" y="6307894"/>
                <a:ext cx="131451" cy="588777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87838CE8-3B24-2149-9A5C-BA0A4CBEF53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457157" y="6201312"/>
                <a:ext cx="154073" cy="695359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96533901-E1F5-994B-8910-CE67CCD1EF4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545550" y="6123227"/>
                <a:ext cx="172680" cy="773444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E13F6C19-9B4C-734A-8CBC-E95136986F2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629619" y="6032005"/>
                <a:ext cx="194589" cy="864666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A61922B5-F67A-E94E-A338-6B760201EA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715417" y="5955126"/>
                <a:ext cx="201988" cy="904718"/>
              </a:xfrm>
              <a:prstGeom prst="line">
                <a:avLst/>
              </a:prstGeom>
              <a:ln w="254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CFB022CE-1F88-0F4C-8B24-EAED5D5D98B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802902" y="5871075"/>
                <a:ext cx="220754" cy="988769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BD4296D1-C9F5-794C-81BE-E0BA6E52C70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878362" y="5776660"/>
                <a:ext cx="241833" cy="1083184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527C9B18-B9E1-2E4B-AA79-6F67A408BB7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969192" y="5699784"/>
                <a:ext cx="258997" cy="1160060"/>
              </a:xfrm>
              <a:prstGeom prst="line">
                <a:avLst/>
              </a:prstGeom>
              <a:ln w="25400">
                <a:solidFill>
                  <a:srgbClr val="0043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8FAE16C-9477-B2BF-6B5A-E3FD03EF2E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134" y="360911"/>
            <a:ext cx="2521084" cy="73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11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352A8-DCF3-1B41-8F1C-B29E386B9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7252" y="6303882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655FA3DA-9E64-B14B-B883-49DCFEA8CF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99760AE-0E02-3B40-9A07-E08CF724AA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1426" y="1582234"/>
            <a:ext cx="7570515" cy="91097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ts val="7200"/>
              </a:lnSpc>
              <a:defRPr sz="7200" b="0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EDIT MASTER</a:t>
            </a:r>
            <a:endParaRPr lang="en-US"/>
          </a:p>
        </p:txBody>
      </p: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1628A27A-F058-8240-873A-66F6899F05FF}"/>
              </a:ext>
            </a:extLst>
          </p:cNvPr>
          <p:cNvGrpSpPr/>
          <p:nvPr userDrawn="1"/>
        </p:nvGrpSpPr>
        <p:grpSpPr>
          <a:xfrm>
            <a:off x="377092" y="-341720"/>
            <a:ext cx="11033411" cy="7320036"/>
            <a:chOff x="377092" y="-341720"/>
            <a:chExt cx="11033411" cy="7320036"/>
          </a:xfrm>
        </p:grpSpPr>
        <p:grpSp>
          <p:nvGrpSpPr>
            <p:cNvPr id="377" name="Group 376">
              <a:extLst>
                <a:ext uri="{FF2B5EF4-FFF2-40B4-BE49-F238E27FC236}">
                  <a16:creationId xmlns:a16="http://schemas.microsoft.com/office/drawing/2014/main" id="{2FE13FDB-5A34-5B4C-A39C-99334B5953F2}"/>
                </a:ext>
              </a:extLst>
            </p:cNvPr>
            <p:cNvGrpSpPr/>
            <p:nvPr userDrawn="1"/>
          </p:nvGrpSpPr>
          <p:grpSpPr>
            <a:xfrm>
              <a:off x="504615" y="5701775"/>
              <a:ext cx="9594560" cy="695640"/>
              <a:chOff x="504615" y="5701775"/>
              <a:chExt cx="9594560" cy="695640"/>
            </a:xfrm>
          </p:grpSpPr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D9601CC3-000F-D147-A7D8-FCD13B9B76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1330578" y="5701775"/>
                <a:ext cx="8768597" cy="0"/>
              </a:xfrm>
              <a:prstGeom prst="line">
                <a:avLst/>
              </a:prstGeom>
              <a:ln w="25400">
                <a:solidFill>
                  <a:srgbClr val="7720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B21171CE-D05D-EE4A-BE98-579A0D938A9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1228189" y="5784619"/>
                <a:ext cx="8772336" cy="0"/>
              </a:xfrm>
              <a:prstGeom prst="line">
                <a:avLst/>
              </a:prstGeom>
              <a:ln w="25400">
                <a:solidFill>
                  <a:srgbClr val="0043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23963119-45BA-5E49-A8C0-7357DFBD0AE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1120195" y="5865477"/>
                <a:ext cx="8775560" cy="0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6F435027-1208-A149-B6A2-8047C51DF5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1012085" y="5952720"/>
                <a:ext cx="8780907" cy="0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AD53F3CF-1C9C-5740-AC5B-1A0707C635E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910168" y="6036771"/>
                <a:ext cx="8786126" cy="0"/>
              </a:xfrm>
              <a:prstGeom prst="line">
                <a:avLst/>
              </a:prstGeom>
              <a:ln w="254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B9F822D8-3D86-ED42-879B-6CE15A80C92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818846" y="6120822"/>
                <a:ext cx="8776925" cy="0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8AD6219E-6230-E444-A2E4-347BF94B1EF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706347" y="6204872"/>
                <a:ext cx="8782391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3418BE8C-C8F4-064E-A1DC-A52852CAB42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611230" y="6290129"/>
                <a:ext cx="8771997" cy="0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7157D8B3-A1DD-064B-A8FF-0F3F999B237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504615" y="6385864"/>
                <a:ext cx="8774545" cy="11551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3" name="Group 372">
              <a:extLst>
                <a:ext uri="{FF2B5EF4-FFF2-40B4-BE49-F238E27FC236}">
                  <a16:creationId xmlns:a16="http://schemas.microsoft.com/office/drawing/2014/main" id="{CFCA2856-4593-D34A-907D-A96FD2075DD6}"/>
                </a:ext>
              </a:extLst>
            </p:cNvPr>
            <p:cNvGrpSpPr/>
            <p:nvPr userDrawn="1"/>
          </p:nvGrpSpPr>
          <p:grpSpPr>
            <a:xfrm>
              <a:off x="9279160" y="-341720"/>
              <a:ext cx="2131343" cy="6725532"/>
              <a:chOff x="9279160" y="-423365"/>
              <a:chExt cx="2131343" cy="6725532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27F8704-5CCF-4845-9AE5-D78C1A1DE09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98599" y="-250059"/>
                <a:ext cx="1311904" cy="5876103"/>
              </a:xfrm>
              <a:prstGeom prst="line">
                <a:avLst/>
              </a:prstGeom>
              <a:ln w="25400">
                <a:solidFill>
                  <a:srgbClr val="7720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F1414BB5-6FBA-7D41-9CD3-2945B1B002F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79160" y="-345299"/>
                <a:ext cx="1484122" cy="6647466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E870DC25-55AA-854B-A2AC-3E4F95C3808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83227" y="-293623"/>
                <a:ext cx="1454321" cy="6513980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D6BFC5B-E601-0942-A0DF-9F9612AFA8E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86569" y="-352171"/>
                <a:ext cx="1446705" cy="6479885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7EF98AE4-8DF1-284B-84FD-FCD044CAD10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89076" y="-221209"/>
                <a:ext cx="1392360" cy="6266430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585B106-DA6A-CE4C-AE6E-83E7155251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685048" y="-248344"/>
                <a:ext cx="1386690" cy="6211072"/>
              </a:xfrm>
              <a:prstGeom prst="line">
                <a:avLst/>
              </a:prstGeom>
              <a:ln w="254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129B5CB-5CC2-E44D-9513-1F5A108C44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792992" y="-341021"/>
                <a:ext cx="1386923" cy="6212096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C57E6AA0-2B77-B744-9320-AEDE6F97FA7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889537" y="-353886"/>
                <a:ext cx="1370311" cy="6137718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9E35630F-6B60-ED45-9FCC-49F44EBDF5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997527" y="-423365"/>
                <a:ext cx="1370265" cy="6137493"/>
              </a:xfrm>
              <a:prstGeom prst="line">
                <a:avLst/>
              </a:prstGeom>
              <a:ln w="25400">
                <a:solidFill>
                  <a:srgbClr val="0043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1" name="Group 370">
              <a:extLst>
                <a:ext uri="{FF2B5EF4-FFF2-40B4-BE49-F238E27FC236}">
                  <a16:creationId xmlns:a16="http://schemas.microsoft.com/office/drawing/2014/main" id="{73F9E2F1-B795-FD44-8ABC-271D07768E59}"/>
                </a:ext>
              </a:extLst>
            </p:cNvPr>
            <p:cNvGrpSpPr/>
            <p:nvPr userDrawn="1"/>
          </p:nvGrpSpPr>
          <p:grpSpPr>
            <a:xfrm>
              <a:off x="377092" y="5698189"/>
              <a:ext cx="953486" cy="1280127"/>
              <a:chOff x="377092" y="5616544"/>
              <a:chExt cx="953486" cy="1280127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F1229FB-0D00-0942-B874-611F89D075F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1052998" y="5616544"/>
                <a:ext cx="277580" cy="1243300"/>
              </a:xfrm>
              <a:prstGeom prst="line">
                <a:avLst/>
              </a:prstGeom>
              <a:ln w="25400">
                <a:solidFill>
                  <a:srgbClr val="7720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1D2E5CC-4A38-1B44-AC41-A0F685C7B8D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377092" y="6307894"/>
                <a:ext cx="131451" cy="588777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87838CE8-3B24-2149-9A5C-BA0A4CBEF53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457157" y="6201312"/>
                <a:ext cx="154073" cy="695359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96533901-E1F5-994B-8910-CE67CCD1EF4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545550" y="6123227"/>
                <a:ext cx="172680" cy="773444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E13F6C19-9B4C-734A-8CBC-E95136986F2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629619" y="6032005"/>
                <a:ext cx="194589" cy="864666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A61922B5-F67A-E94E-A338-6B760201EA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715417" y="5955126"/>
                <a:ext cx="201988" cy="904718"/>
              </a:xfrm>
              <a:prstGeom prst="line">
                <a:avLst/>
              </a:prstGeom>
              <a:ln w="254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CFB022CE-1F88-0F4C-8B24-EAED5D5D98B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802902" y="5871075"/>
                <a:ext cx="220754" cy="988769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BD4296D1-C9F5-794C-81BE-E0BA6E52C70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878362" y="5776660"/>
                <a:ext cx="241833" cy="1083184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527C9B18-B9E1-2E4B-AA79-6F67A408BB7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969192" y="5699784"/>
                <a:ext cx="258997" cy="1160060"/>
              </a:xfrm>
              <a:prstGeom prst="line">
                <a:avLst/>
              </a:prstGeom>
              <a:ln w="25400">
                <a:solidFill>
                  <a:srgbClr val="0043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F3854BB-92E5-9AE6-887F-C9F7D8B7F0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12" y="370227"/>
            <a:ext cx="2521085" cy="73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71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352A8-DCF3-1B41-8F1C-B29E386B9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7252" y="6303882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655FA3DA-9E64-B14B-B883-49DCFEA8CF0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6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id="{AE1D439D-156A-5343-8791-FB2C8164C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426" y="272623"/>
            <a:ext cx="2730500" cy="91440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299760AE-0E02-3B40-9A07-E08CF724AA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1426" y="1582234"/>
            <a:ext cx="7570515" cy="91097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ts val="4800"/>
              </a:lnSpc>
              <a:defRPr sz="4800" b="0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EDIT MASTER</a:t>
            </a:r>
            <a:endParaRPr lang="en-US"/>
          </a:p>
        </p:txBody>
      </p: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1628A27A-F058-8240-873A-66F6899F05FF}"/>
              </a:ext>
            </a:extLst>
          </p:cNvPr>
          <p:cNvGrpSpPr/>
          <p:nvPr userDrawn="1"/>
        </p:nvGrpSpPr>
        <p:grpSpPr>
          <a:xfrm>
            <a:off x="377092" y="-341720"/>
            <a:ext cx="11033411" cy="7320036"/>
            <a:chOff x="377092" y="-341720"/>
            <a:chExt cx="11033411" cy="7320036"/>
          </a:xfrm>
        </p:grpSpPr>
        <p:grpSp>
          <p:nvGrpSpPr>
            <p:cNvPr id="377" name="Group 376">
              <a:extLst>
                <a:ext uri="{FF2B5EF4-FFF2-40B4-BE49-F238E27FC236}">
                  <a16:creationId xmlns:a16="http://schemas.microsoft.com/office/drawing/2014/main" id="{2FE13FDB-5A34-5B4C-A39C-99334B5953F2}"/>
                </a:ext>
              </a:extLst>
            </p:cNvPr>
            <p:cNvGrpSpPr/>
            <p:nvPr userDrawn="1"/>
          </p:nvGrpSpPr>
          <p:grpSpPr>
            <a:xfrm>
              <a:off x="504615" y="5701775"/>
              <a:ext cx="9594560" cy="695640"/>
              <a:chOff x="504615" y="5701775"/>
              <a:chExt cx="9594560" cy="695640"/>
            </a:xfrm>
          </p:grpSpPr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D9601CC3-000F-D147-A7D8-FCD13B9B76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1330578" y="5701775"/>
                <a:ext cx="8768597" cy="0"/>
              </a:xfrm>
              <a:prstGeom prst="line">
                <a:avLst/>
              </a:prstGeom>
              <a:ln w="25400">
                <a:solidFill>
                  <a:srgbClr val="7720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B21171CE-D05D-EE4A-BE98-579A0D938A9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1228189" y="5784619"/>
                <a:ext cx="8772336" cy="0"/>
              </a:xfrm>
              <a:prstGeom prst="line">
                <a:avLst/>
              </a:prstGeom>
              <a:ln w="25400">
                <a:solidFill>
                  <a:srgbClr val="0043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23963119-45BA-5E49-A8C0-7357DFBD0AE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1120195" y="5865477"/>
                <a:ext cx="8775560" cy="0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6F435027-1208-A149-B6A2-8047C51DF5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1012085" y="5952720"/>
                <a:ext cx="8780907" cy="0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AD53F3CF-1C9C-5740-AC5B-1A0707C635E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910168" y="6036771"/>
                <a:ext cx="8786126" cy="0"/>
              </a:xfrm>
              <a:prstGeom prst="line">
                <a:avLst/>
              </a:prstGeom>
              <a:ln w="254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B9F822D8-3D86-ED42-879B-6CE15A80C92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818846" y="6120822"/>
                <a:ext cx="8776925" cy="0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8AD6219E-6230-E444-A2E4-347BF94B1EF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706347" y="6204872"/>
                <a:ext cx="8782391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3418BE8C-C8F4-064E-A1DC-A52852CAB42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611230" y="6290129"/>
                <a:ext cx="8771997" cy="0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7157D8B3-A1DD-064B-A8FF-0F3F999B237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504615" y="6385864"/>
                <a:ext cx="8774545" cy="11551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3" name="Group 372">
              <a:extLst>
                <a:ext uri="{FF2B5EF4-FFF2-40B4-BE49-F238E27FC236}">
                  <a16:creationId xmlns:a16="http://schemas.microsoft.com/office/drawing/2014/main" id="{CFCA2856-4593-D34A-907D-A96FD2075DD6}"/>
                </a:ext>
              </a:extLst>
            </p:cNvPr>
            <p:cNvGrpSpPr/>
            <p:nvPr userDrawn="1"/>
          </p:nvGrpSpPr>
          <p:grpSpPr>
            <a:xfrm>
              <a:off x="9279160" y="-341720"/>
              <a:ext cx="2131343" cy="6725532"/>
              <a:chOff x="9279160" y="-423365"/>
              <a:chExt cx="2131343" cy="6725532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27F8704-5CCF-4845-9AE5-D78C1A1DE09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98599" y="-250059"/>
                <a:ext cx="1311904" cy="5876103"/>
              </a:xfrm>
              <a:prstGeom prst="line">
                <a:avLst/>
              </a:prstGeom>
              <a:ln w="25400">
                <a:solidFill>
                  <a:srgbClr val="7720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F1414BB5-6FBA-7D41-9CD3-2945B1B002F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79160" y="-345299"/>
                <a:ext cx="1484122" cy="6647466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E870DC25-55AA-854B-A2AC-3E4F95C3808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83227" y="-293623"/>
                <a:ext cx="1454321" cy="6513980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D6BFC5B-E601-0942-A0DF-9F9612AFA8E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86569" y="-352171"/>
                <a:ext cx="1446705" cy="6479885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7EF98AE4-8DF1-284B-84FD-FCD044CAD10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89076" y="-221209"/>
                <a:ext cx="1392360" cy="6266430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585B106-DA6A-CE4C-AE6E-83E7155251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685048" y="-248344"/>
                <a:ext cx="1386690" cy="6211072"/>
              </a:xfrm>
              <a:prstGeom prst="line">
                <a:avLst/>
              </a:prstGeom>
              <a:ln w="254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129B5CB-5CC2-E44D-9513-1F5A108C44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792992" y="-341021"/>
                <a:ext cx="1386923" cy="6212096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C57E6AA0-2B77-B744-9320-AEDE6F97FA7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889537" y="-353886"/>
                <a:ext cx="1370311" cy="6137718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9E35630F-6B60-ED45-9FCC-49F44EBDF5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997527" y="-423365"/>
                <a:ext cx="1370265" cy="6137493"/>
              </a:xfrm>
              <a:prstGeom prst="line">
                <a:avLst/>
              </a:prstGeom>
              <a:ln w="25400">
                <a:solidFill>
                  <a:srgbClr val="0043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1" name="Group 370">
              <a:extLst>
                <a:ext uri="{FF2B5EF4-FFF2-40B4-BE49-F238E27FC236}">
                  <a16:creationId xmlns:a16="http://schemas.microsoft.com/office/drawing/2014/main" id="{73F9E2F1-B795-FD44-8ABC-271D07768E59}"/>
                </a:ext>
              </a:extLst>
            </p:cNvPr>
            <p:cNvGrpSpPr/>
            <p:nvPr userDrawn="1"/>
          </p:nvGrpSpPr>
          <p:grpSpPr>
            <a:xfrm>
              <a:off x="377092" y="5698189"/>
              <a:ext cx="953486" cy="1280127"/>
              <a:chOff x="377092" y="5616544"/>
              <a:chExt cx="953486" cy="1280127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F1229FB-0D00-0942-B874-611F89D075F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1052998" y="5616544"/>
                <a:ext cx="277580" cy="1243300"/>
              </a:xfrm>
              <a:prstGeom prst="line">
                <a:avLst/>
              </a:prstGeom>
              <a:ln w="25400">
                <a:solidFill>
                  <a:srgbClr val="7720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1D2E5CC-4A38-1B44-AC41-A0F685C7B8D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377092" y="6307894"/>
                <a:ext cx="131451" cy="588777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87838CE8-3B24-2149-9A5C-BA0A4CBEF53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457157" y="6201312"/>
                <a:ext cx="154073" cy="695359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96533901-E1F5-994B-8910-CE67CCD1EF4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545550" y="6123227"/>
                <a:ext cx="172680" cy="773444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E13F6C19-9B4C-734A-8CBC-E95136986F2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629619" y="6032005"/>
                <a:ext cx="194589" cy="864666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A61922B5-F67A-E94E-A338-6B760201EA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715417" y="5955126"/>
                <a:ext cx="201988" cy="904718"/>
              </a:xfrm>
              <a:prstGeom prst="line">
                <a:avLst/>
              </a:prstGeom>
              <a:ln w="254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CFB022CE-1F88-0F4C-8B24-EAED5D5D98B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802902" y="5871075"/>
                <a:ext cx="220754" cy="988769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BD4296D1-C9F5-794C-81BE-E0BA6E52C70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878362" y="5776660"/>
                <a:ext cx="241833" cy="1083184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527C9B18-B9E1-2E4B-AA79-6F67A408BB7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969192" y="5699784"/>
                <a:ext cx="258997" cy="1160060"/>
              </a:xfrm>
              <a:prstGeom prst="line">
                <a:avLst/>
              </a:prstGeom>
              <a:ln w="25400">
                <a:solidFill>
                  <a:srgbClr val="0043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7C4B5F4-4602-A209-A532-16E61497F4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12" y="370227"/>
            <a:ext cx="2521085" cy="73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1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352A8-DCF3-1B41-8F1C-B29E386B9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7252" y="6303882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655FA3DA-9E64-B14B-B883-49DCFEA8CF0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6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id="{AE1D439D-156A-5343-8791-FB2C8164C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426" y="272623"/>
            <a:ext cx="2730500" cy="91440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299760AE-0E02-3B40-9A07-E08CF724AA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1426" y="1582234"/>
            <a:ext cx="7570515" cy="91097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ts val="4800"/>
              </a:lnSpc>
              <a:defRPr sz="4800" b="0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EDIT MASTER</a:t>
            </a:r>
            <a:endParaRPr lang="en-US"/>
          </a:p>
        </p:txBody>
      </p: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1628A27A-F058-8240-873A-66F6899F05FF}"/>
              </a:ext>
            </a:extLst>
          </p:cNvPr>
          <p:cNvGrpSpPr/>
          <p:nvPr userDrawn="1"/>
        </p:nvGrpSpPr>
        <p:grpSpPr>
          <a:xfrm>
            <a:off x="377092" y="-341720"/>
            <a:ext cx="11033411" cy="7320036"/>
            <a:chOff x="377092" y="-341720"/>
            <a:chExt cx="11033411" cy="7320036"/>
          </a:xfrm>
        </p:grpSpPr>
        <p:grpSp>
          <p:nvGrpSpPr>
            <p:cNvPr id="377" name="Group 376">
              <a:extLst>
                <a:ext uri="{FF2B5EF4-FFF2-40B4-BE49-F238E27FC236}">
                  <a16:creationId xmlns:a16="http://schemas.microsoft.com/office/drawing/2014/main" id="{2FE13FDB-5A34-5B4C-A39C-99334B5953F2}"/>
                </a:ext>
              </a:extLst>
            </p:cNvPr>
            <p:cNvGrpSpPr/>
            <p:nvPr userDrawn="1"/>
          </p:nvGrpSpPr>
          <p:grpSpPr>
            <a:xfrm>
              <a:off x="504615" y="5701775"/>
              <a:ext cx="9594560" cy="695640"/>
              <a:chOff x="504615" y="5701775"/>
              <a:chExt cx="9594560" cy="695640"/>
            </a:xfrm>
          </p:grpSpPr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D9601CC3-000F-D147-A7D8-FCD13B9B76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1330578" y="5701775"/>
                <a:ext cx="8768597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B21171CE-D05D-EE4A-BE98-579A0D938A9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1228189" y="5784619"/>
                <a:ext cx="8772336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23963119-45BA-5E49-A8C0-7357DFBD0AE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1120195" y="5865477"/>
                <a:ext cx="8775560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6F435027-1208-A149-B6A2-8047C51DF5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1012085" y="5952720"/>
                <a:ext cx="8780907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AD53F3CF-1C9C-5740-AC5B-1A0707C635E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910168" y="6036771"/>
                <a:ext cx="8786126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B9F822D8-3D86-ED42-879B-6CE15A80C92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818846" y="6120822"/>
                <a:ext cx="8776925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8AD6219E-6230-E444-A2E4-347BF94B1EF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706347" y="6204872"/>
                <a:ext cx="8782391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3418BE8C-C8F4-064E-A1DC-A52852CAB42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611230" y="6290129"/>
                <a:ext cx="8771997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7157D8B3-A1DD-064B-A8FF-0F3F999B237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504615" y="6385864"/>
                <a:ext cx="8774545" cy="1155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3" name="Group 372">
              <a:extLst>
                <a:ext uri="{FF2B5EF4-FFF2-40B4-BE49-F238E27FC236}">
                  <a16:creationId xmlns:a16="http://schemas.microsoft.com/office/drawing/2014/main" id="{CFCA2856-4593-D34A-907D-A96FD2075DD6}"/>
                </a:ext>
              </a:extLst>
            </p:cNvPr>
            <p:cNvGrpSpPr/>
            <p:nvPr userDrawn="1"/>
          </p:nvGrpSpPr>
          <p:grpSpPr>
            <a:xfrm>
              <a:off x="9279160" y="-341720"/>
              <a:ext cx="2131343" cy="6725532"/>
              <a:chOff x="9279160" y="-423365"/>
              <a:chExt cx="2131343" cy="6725532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27F8704-5CCF-4845-9AE5-D78C1A1DE09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98599" y="-250059"/>
                <a:ext cx="1311904" cy="5876103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F1414BB5-6FBA-7D41-9CD3-2945B1B002F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79160" y="-345299"/>
                <a:ext cx="1484122" cy="6647466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E870DC25-55AA-854B-A2AC-3E4F95C3808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83227" y="-293623"/>
                <a:ext cx="1454321" cy="651398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D6BFC5B-E601-0942-A0DF-9F9612AFA8E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86569" y="-352171"/>
                <a:ext cx="1446705" cy="6479885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7EF98AE4-8DF1-284B-84FD-FCD044CAD10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89076" y="-221209"/>
                <a:ext cx="1392360" cy="626643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585B106-DA6A-CE4C-AE6E-83E7155251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685048" y="-248344"/>
                <a:ext cx="1386690" cy="621107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129B5CB-5CC2-E44D-9513-1F5A108C44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792992" y="-341021"/>
                <a:ext cx="1386923" cy="6212096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C57E6AA0-2B77-B744-9320-AEDE6F97FA7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889537" y="-353886"/>
                <a:ext cx="1370311" cy="6137718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9E35630F-6B60-ED45-9FCC-49F44EBDF5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997527" y="-423365"/>
                <a:ext cx="1370265" cy="6137493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1" name="Group 370">
              <a:extLst>
                <a:ext uri="{FF2B5EF4-FFF2-40B4-BE49-F238E27FC236}">
                  <a16:creationId xmlns:a16="http://schemas.microsoft.com/office/drawing/2014/main" id="{73F9E2F1-B795-FD44-8ABC-271D07768E59}"/>
                </a:ext>
              </a:extLst>
            </p:cNvPr>
            <p:cNvGrpSpPr/>
            <p:nvPr userDrawn="1"/>
          </p:nvGrpSpPr>
          <p:grpSpPr>
            <a:xfrm>
              <a:off x="377092" y="5698189"/>
              <a:ext cx="953486" cy="1280127"/>
              <a:chOff x="377092" y="5616544"/>
              <a:chExt cx="953486" cy="1280127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F1229FB-0D00-0942-B874-611F89D075F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1052998" y="5616544"/>
                <a:ext cx="277580" cy="124330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1D2E5CC-4A38-1B44-AC41-A0F685C7B8D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377092" y="6307894"/>
                <a:ext cx="131451" cy="588777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87838CE8-3B24-2149-9A5C-BA0A4CBEF53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457157" y="6201312"/>
                <a:ext cx="154073" cy="695359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96533901-E1F5-994B-8910-CE67CCD1EF4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545550" y="6123227"/>
                <a:ext cx="172680" cy="773444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E13F6C19-9B4C-734A-8CBC-E95136986F2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629619" y="6032005"/>
                <a:ext cx="194589" cy="864666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A61922B5-F67A-E94E-A338-6B760201EA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715417" y="5955126"/>
                <a:ext cx="201988" cy="904718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CFB022CE-1F88-0F4C-8B24-EAED5D5D98B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802902" y="5871075"/>
                <a:ext cx="220754" cy="988769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BD4296D1-C9F5-794C-81BE-E0BA6E52C70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878362" y="5776660"/>
                <a:ext cx="241833" cy="1083184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527C9B18-B9E1-2E4B-AA79-6F67A408BB7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969192" y="5699784"/>
                <a:ext cx="258997" cy="116006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02CBE60-E5F3-6D21-9733-066F3D385C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12" y="370227"/>
            <a:ext cx="2521085" cy="73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87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B52A89-A4F7-124E-AB31-6892FA8B58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7999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E3A773-CD29-8F4C-A437-9D2ACC39E3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8818" y="6349475"/>
            <a:ext cx="27432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err="1"/>
              <a:t>bristol.ac.uk</a:t>
            </a:r>
            <a:r>
              <a:rPr lang="en-US"/>
              <a:t>/&lt;add URL&gt;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7CCC8-F5F0-A14D-991C-365FD837F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A65CEC-E3BB-1C4F-B5E6-087F72359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A3DA-9E64-B14B-B883-49DCFEA8C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72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DA89C8F-86A0-ED4C-A066-B011FFD648B4}"/>
              </a:ext>
            </a:extLst>
          </p:cNvPr>
          <p:cNvGrpSpPr/>
          <p:nvPr userDrawn="1"/>
        </p:nvGrpSpPr>
        <p:grpSpPr>
          <a:xfrm>
            <a:off x="291548" y="0"/>
            <a:ext cx="9773799" cy="6858000"/>
            <a:chOff x="-1" y="365"/>
            <a:chExt cx="9773799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3672182-C131-F445-A1F4-6D0373B1EC7D}"/>
                </a:ext>
              </a:extLst>
            </p:cNvPr>
            <p:cNvSpPr/>
            <p:nvPr userDrawn="1"/>
          </p:nvSpPr>
          <p:spPr>
            <a:xfrm>
              <a:off x="-1" y="365"/>
              <a:ext cx="7652085" cy="6714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F796E44F-A37A-7B42-A738-76FE86931DE2}"/>
                </a:ext>
              </a:extLst>
            </p:cNvPr>
            <p:cNvSpPr/>
            <p:nvPr userDrawn="1"/>
          </p:nvSpPr>
          <p:spPr>
            <a:xfrm>
              <a:off x="5464801" y="365"/>
              <a:ext cx="4308997" cy="6858000"/>
            </a:xfrm>
            <a:prstGeom prst="parallelogram">
              <a:avLst>
                <a:gd name="adj" fmla="val 3725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DF40D9-F9BE-C040-B498-8A8180E09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192" y="381440"/>
            <a:ext cx="5900583" cy="1325563"/>
          </a:xfrm>
        </p:spPr>
        <p:txBody>
          <a:bodyPr anchor="t">
            <a:normAutofit/>
          </a:bodyPr>
          <a:lstStyle>
            <a:lvl1pPr>
              <a:lnSpc>
                <a:spcPts val="4400"/>
              </a:lnSpc>
              <a:defRPr sz="3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59A31-7CFA-9948-A144-D80A70D7C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344" y="2005012"/>
            <a:ext cx="7057870" cy="4351338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+mn-lt"/>
              </a:defRPr>
            </a:lvl1pPr>
            <a:lvl2pPr>
              <a:defRPr sz="2000">
                <a:solidFill>
                  <a:schemeClr val="tx1"/>
                </a:solidFill>
                <a:latin typeface="+mn-lt"/>
              </a:defRPr>
            </a:lvl2pPr>
            <a:lvl3pPr>
              <a:defRPr sz="1800">
                <a:solidFill>
                  <a:schemeClr val="tx1"/>
                </a:solidFill>
                <a:latin typeface="+mn-lt"/>
              </a:defRPr>
            </a:lvl3pPr>
            <a:lvl4pPr>
              <a:defRPr sz="1800">
                <a:solidFill>
                  <a:schemeClr val="tx1"/>
                </a:solidFill>
                <a:latin typeface="+mn-lt"/>
              </a:defRPr>
            </a:lvl4pPr>
            <a:lvl5pPr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342D2C6-91A0-5C4D-A1AF-5CA1AE70D2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0730" y="6351657"/>
            <a:ext cx="27432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err="1"/>
              <a:t>bristol.ac.uk</a:t>
            </a:r>
            <a:r>
              <a:rPr lang="en-US"/>
              <a:t>/&lt;add URL&gt;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2BEA57C-96DC-D649-A48E-1A9E4CE56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7252" y="6349587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655FA3DA-9E64-B14B-B883-49DCFEA8CF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Picture Placeholder 36">
            <a:extLst>
              <a:ext uri="{FF2B5EF4-FFF2-40B4-BE49-F238E27FC236}">
                <a16:creationId xmlns:a16="http://schemas.microsoft.com/office/drawing/2014/main" id="{70F4BD85-CA16-7041-B57F-7DD7B3D233F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190935" y="-20954"/>
            <a:ext cx="4026246" cy="6878954"/>
          </a:xfrm>
          <a:custGeom>
            <a:avLst/>
            <a:gdLst>
              <a:gd name="connsiteX0" fmla="*/ 0 w 5701217"/>
              <a:gd name="connsiteY0" fmla="*/ 6878954 h 6878954"/>
              <a:gd name="connsiteX1" fmla="*/ 1585794 w 5701217"/>
              <a:gd name="connsiteY1" fmla="*/ 0 h 6878954"/>
              <a:gd name="connsiteX2" fmla="*/ 5701217 w 5701217"/>
              <a:gd name="connsiteY2" fmla="*/ 0 h 6878954"/>
              <a:gd name="connsiteX3" fmla="*/ 4115423 w 5701217"/>
              <a:gd name="connsiteY3" fmla="*/ 6878954 h 6878954"/>
              <a:gd name="connsiteX4" fmla="*/ 0 w 5701217"/>
              <a:gd name="connsiteY4" fmla="*/ 6878954 h 6878954"/>
              <a:gd name="connsiteX0" fmla="*/ 0 w 4156622"/>
              <a:gd name="connsiteY0" fmla="*/ 6878954 h 6878954"/>
              <a:gd name="connsiteX1" fmla="*/ 1585794 w 4156622"/>
              <a:gd name="connsiteY1" fmla="*/ 0 h 6878954"/>
              <a:gd name="connsiteX2" fmla="*/ 4156622 w 4156622"/>
              <a:gd name="connsiteY2" fmla="*/ 0 h 6878954"/>
              <a:gd name="connsiteX3" fmla="*/ 4115423 w 4156622"/>
              <a:gd name="connsiteY3" fmla="*/ 6878954 h 6878954"/>
              <a:gd name="connsiteX4" fmla="*/ 0 w 4156622"/>
              <a:gd name="connsiteY4" fmla="*/ 6878954 h 6878954"/>
              <a:gd name="connsiteX0" fmla="*/ 0 w 4119552"/>
              <a:gd name="connsiteY0" fmla="*/ 6878954 h 6878954"/>
              <a:gd name="connsiteX1" fmla="*/ 1585794 w 4119552"/>
              <a:gd name="connsiteY1" fmla="*/ 0 h 6878954"/>
              <a:gd name="connsiteX2" fmla="*/ 4119552 w 4119552"/>
              <a:gd name="connsiteY2" fmla="*/ 24714 h 6878954"/>
              <a:gd name="connsiteX3" fmla="*/ 4115423 w 4119552"/>
              <a:gd name="connsiteY3" fmla="*/ 6878954 h 6878954"/>
              <a:gd name="connsiteX4" fmla="*/ 0 w 4119552"/>
              <a:gd name="connsiteY4" fmla="*/ 6878954 h 6878954"/>
              <a:gd name="connsiteX0" fmla="*/ 0 w 4115438"/>
              <a:gd name="connsiteY0" fmla="*/ 6878954 h 6878954"/>
              <a:gd name="connsiteX1" fmla="*/ 1585794 w 4115438"/>
              <a:gd name="connsiteY1" fmla="*/ 0 h 6878954"/>
              <a:gd name="connsiteX2" fmla="*/ 4026246 w 4115438"/>
              <a:gd name="connsiteY2" fmla="*/ 6053 h 6878954"/>
              <a:gd name="connsiteX3" fmla="*/ 4115423 w 4115438"/>
              <a:gd name="connsiteY3" fmla="*/ 6878954 h 6878954"/>
              <a:gd name="connsiteX4" fmla="*/ 0 w 4115438"/>
              <a:gd name="connsiteY4" fmla="*/ 6878954 h 6878954"/>
              <a:gd name="connsiteX0" fmla="*/ 0 w 4026246"/>
              <a:gd name="connsiteY0" fmla="*/ 6878954 h 6878954"/>
              <a:gd name="connsiteX1" fmla="*/ 1585794 w 4026246"/>
              <a:gd name="connsiteY1" fmla="*/ 0 h 6878954"/>
              <a:gd name="connsiteX2" fmla="*/ 4026246 w 4026246"/>
              <a:gd name="connsiteY2" fmla="*/ 6053 h 6878954"/>
              <a:gd name="connsiteX3" fmla="*/ 3919979 w 4026246"/>
              <a:gd name="connsiteY3" fmla="*/ 6871974 h 6878954"/>
              <a:gd name="connsiteX4" fmla="*/ 0 w 4026246"/>
              <a:gd name="connsiteY4" fmla="*/ 6878954 h 6878954"/>
              <a:gd name="connsiteX0" fmla="*/ 0 w 4026246"/>
              <a:gd name="connsiteY0" fmla="*/ 6878954 h 6878954"/>
              <a:gd name="connsiteX1" fmla="*/ 1585794 w 4026246"/>
              <a:gd name="connsiteY1" fmla="*/ 0 h 6878954"/>
              <a:gd name="connsiteX2" fmla="*/ 4026246 w 4026246"/>
              <a:gd name="connsiteY2" fmla="*/ 6053 h 6878954"/>
              <a:gd name="connsiteX3" fmla="*/ 4010721 w 4026246"/>
              <a:gd name="connsiteY3" fmla="*/ 6878954 h 6878954"/>
              <a:gd name="connsiteX4" fmla="*/ 0 w 4026246"/>
              <a:gd name="connsiteY4" fmla="*/ 6878954 h 6878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6246" h="6878954">
                <a:moveTo>
                  <a:pt x="0" y="6878954"/>
                </a:moveTo>
                <a:lnTo>
                  <a:pt x="1585794" y="0"/>
                </a:lnTo>
                <a:lnTo>
                  <a:pt x="4026246" y="6053"/>
                </a:lnTo>
                <a:cubicBezTo>
                  <a:pt x="4024870" y="2290800"/>
                  <a:pt x="4012097" y="4594207"/>
                  <a:pt x="4010721" y="6878954"/>
                </a:cubicBezTo>
                <a:lnTo>
                  <a:pt x="0" y="6878954"/>
                </a:lnTo>
                <a:close/>
              </a:path>
            </a:pathLst>
          </a:custGeom>
          <a:solidFill>
            <a:srgbClr val="9DB0AC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/>
              <a:t>Click icon to add picture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15CD2F5-BBAF-CD4A-880D-3AEF3E7A2431}"/>
              </a:ext>
            </a:extLst>
          </p:cNvPr>
          <p:cNvGrpSpPr/>
          <p:nvPr userDrawn="1"/>
        </p:nvGrpSpPr>
        <p:grpSpPr>
          <a:xfrm>
            <a:off x="12565703" y="1791000"/>
            <a:ext cx="3914119" cy="3276000"/>
            <a:chOff x="838198" y="1150069"/>
            <a:chExt cx="3507559" cy="447210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C82A1EC-9AB3-DD47-86CF-E087C0AF1147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83DC743-719B-064C-8BED-7C24D34BDA91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49C8B53-E9D1-EB46-8C6B-4A590CBCD07D}"/>
                </a:ext>
              </a:extLst>
            </p:cNvPr>
            <p:cNvSpPr txBox="1"/>
            <p:nvPr/>
          </p:nvSpPr>
          <p:spPr>
            <a:xfrm>
              <a:off x="838200" y="2067529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FD0CE0B-92B2-FB42-9F2F-B636C0A32322}"/>
                </a:ext>
              </a:extLst>
            </p:cNvPr>
            <p:cNvSpPr txBox="1"/>
            <p:nvPr/>
          </p:nvSpPr>
          <p:spPr>
            <a:xfrm>
              <a:off x="838199" y="3097285"/>
              <a:ext cx="3507557" cy="714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3D57AA6-095F-C745-A2C4-DD2D76D025E5}"/>
                </a:ext>
              </a:extLst>
            </p:cNvPr>
            <p:cNvSpPr txBox="1"/>
            <p:nvPr/>
          </p:nvSpPr>
          <p:spPr>
            <a:xfrm>
              <a:off x="838198" y="3861984"/>
              <a:ext cx="3507557" cy="714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 to</a:t>
              </a:r>
              <a:r>
                <a:rPr lang="en-GB" sz="1400" baseline="0">
                  <a:solidFill>
                    <a:srgbClr val="333333"/>
                  </a:solidFill>
                </a:rPr>
                <a:t> the preferred position.</a:t>
              </a:r>
              <a:r>
                <a:rPr lang="en-GB" sz="1400">
                  <a:solidFill>
                    <a:srgbClr val="333333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636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4B9501-72FD-8A44-AD6A-47FBD77AC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B8D46-A18E-4C49-BD29-35CF0FAAA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92BD7-9249-DD44-B036-C9BA37D488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Bristol.ac.uk/&lt;add URL&gt;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CCB81-7F20-0A45-B375-49E5681DCD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633CC-5100-A748-B920-DE876E4671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FA3DA-9E64-B14B-B883-49DCFEA8C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5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82" r:id="rId2"/>
    <p:sldLayoutId id="2147483750" r:id="rId3"/>
    <p:sldLayoutId id="2147483768" r:id="rId4"/>
    <p:sldLayoutId id="2147483767" r:id="rId5"/>
    <p:sldLayoutId id="2147483769" r:id="rId6"/>
    <p:sldLayoutId id="2147483770" r:id="rId7"/>
    <p:sldLayoutId id="2147483657" r:id="rId8"/>
    <p:sldLayoutId id="2147483748" r:id="rId9"/>
    <p:sldLayoutId id="2147483785" r:id="rId10"/>
    <p:sldLayoutId id="2147483795" r:id="rId11"/>
    <p:sldLayoutId id="2147483764" r:id="rId12"/>
    <p:sldLayoutId id="2147483796" r:id="rId13"/>
    <p:sldLayoutId id="2147483771" r:id="rId14"/>
    <p:sldLayoutId id="2147483772" r:id="rId15"/>
    <p:sldLayoutId id="2147483791" r:id="rId16"/>
    <p:sldLayoutId id="2147483786" r:id="rId17"/>
    <p:sldLayoutId id="2147483783" r:id="rId18"/>
    <p:sldLayoutId id="2147483789" r:id="rId19"/>
    <p:sldLayoutId id="2147483787" r:id="rId20"/>
    <p:sldLayoutId id="2147483788" r:id="rId21"/>
    <p:sldLayoutId id="2147483784" r:id="rId22"/>
    <p:sldLayoutId id="2147483676" r:id="rId23"/>
    <p:sldLayoutId id="2147483790" r:id="rId24"/>
    <p:sldLayoutId id="2147483779" r:id="rId25"/>
    <p:sldLayoutId id="2147483746" r:id="rId26"/>
    <p:sldLayoutId id="2147483656" r:id="rId27"/>
    <p:sldLayoutId id="2147483652" r:id="rId28"/>
    <p:sldLayoutId id="2147483653" r:id="rId29"/>
    <p:sldLayoutId id="2147483655" r:id="rId30"/>
    <p:sldLayoutId id="2147483773" r:id="rId31"/>
    <p:sldLayoutId id="2147483774" r:id="rId32"/>
    <p:sldLayoutId id="2147483775" r:id="rId33"/>
    <p:sldLayoutId id="2147483776" r:id="rId34"/>
    <p:sldLayoutId id="2147483777" r:id="rId3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istol.ac.uk/economics/" TargetMode="Externa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5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6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jpe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Relationship Id="rId9" Type="http://schemas.openxmlformats.org/officeDocument/2006/relationships/image" Target="../media/image5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8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istol.ac.uk/study/undergraduate/entry-requirements-qualifications/contextual-offers/" TargetMode="Externa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istol.ac.uk/study/undergraduate/apply/admissions-statements/" TargetMode="Externa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stol.ac.uk/economic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choosebristol-ug@bristol.ac.u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svg"/><Relationship Id="rId18" Type="http://schemas.openxmlformats.org/officeDocument/2006/relationships/image" Target="../media/image27.png"/><Relationship Id="rId3" Type="http://schemas.openxmlformats.org/officeDocument/2006/relationships/image" Target="../media/image12.jpeg"/><Relationship Id="rId21" Type="http://schemas.openxmlformats.org/officeDocument/2006/relationships/image" Target="../media/image30.sv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svg"/><Relationship Id="rId23" Type="http://schemas.openxmlformats.org/officeDocument/2006/relationships/image" Target="../media/image32.svg"/><Relationship Id="rId10" Type="http://schemas.openxmlformats.org/officeDocument/2006/relationships/image" Target="../media/image19.svg"/><Relationship Id="rId19" Type="http://schemas.openxmlformats.org/officeDocument/2006/relationships/image" Target="../media/image28.sv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04617-7B49-8A7C-6DB6-DD6B408F8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426" y="1582234"/>
            <a:ext cx="8704162" cy="1749672"/>
          </a:xfrm>
        </p:spPr>
        <p:txBody>
          <a:bodyPr/>
          <a:lstStyle/>
          <a:p>
            <a:pPr>
              <a:lnSpc>
                <a:spcPts val="4500"/>
              </a:lnSpc>
            </a:pPr>
            <a:r>
              <a:rPr lang="en-US" sz="3600">
                <a:solidFill>
                  <a:srgbClr val="002060"/>
                </a:solidFill>
              </a:rPr>
              <a:t>THANK YOU FOR DOWNLOADING OUR SLIDES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149096-4CB6-497E-97C8-6CA1E1AEDAAA}"/>
              </a:ext>
            </a:extLst>
          </p:cNvPr>
          <p:cNvSpPr/>
          <p:nvPr/>
        </p:nvSpPr>
        <p:spPr>
          <a:xfrm>
            <a:off x="191426" y="2856137"/>
            <a:ext cx="8704162" cy="258532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/>
              <a:t>Please note: the information contained within this presentation was accurate at the time of the Open </a:t>
            </a:r>
            <a:r>
              <a:rPr lang="en-GB"/>
              <a:t>Day (November </a:t>
            </a:r>
            <a:r>
              <a:rPr lang="en-GB" dirty="0"/>
              <a:t>2025). In some instances, information can be subject to change and the University reserves the right to make amendments as required. </a:t>
            </a:r>
          </a:p>
          <a:p>
            <a:endParaRPr lang="en-GB" dirty="0"/>
          </a:p>
          <a:p>
            <a:r>
              <a:rPr lang="en-GB" dirty="0"/>
              <a:t>For the most up-to-date course information (such as course structures, entry requirements and modules), please visit </a:t>
            </a:r>
            <a:r>
              <a:rPr lang="en-GB" dirty="0">
                <a:hlinkClick r:id="rId2"/>
              </a:rPr>
              <a:t>bristol.ac.uk/economics</a:t>
            </a:r>
            <a:r>
              <a:rPr lang="en-GB" dirty="0"/>
              <a:t>. </a:t>
            </a:r>
            <a:endParaRPr lang="en-GB" dirty="0">
              <a:cs typeface="Arial"/>
            </a:endParaRP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004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7D62800-7E78-47FF-0AB9-8C52142FA0F7}"/>
              </a:ext>
            </a:extLst>
          </p:cNvPr>
          <p:cNvSpPr txBox="1">
            <a:spLocks/>
          </p:cNvSpPr>
          <p:nvPr/>
        </p:nvSpPr>
        <p:spPr>
          <a:xfrm>
            <a:off x="191426" y="1582233"/>
            <a:ext cx="7570515" cy="234629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ts val="7200"/>
              </a:lnSpc>
              <a:spcBef>
                <a:spcPct val="0"/>
              </a:spcBef>
              <a:buNone/>
              <a:defRPr sz="7200" b="0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>
                <a:solidFill>
                  <a:schemeClr val="accent1"/>
                </a:solidFill>
              </a:rPr>
              <a:t>WHY STUDY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08F4E8-FE8B-ADA6-0D20-5058C2DD2AB2}"/>
              </a:ext>
            </a:extLst>
          </p:cNvPr>
          <p:cNvSpPr txBox="1">
            <a:spLocks/>
          </p:cNvSpPr>
          <p:nvPr/>
        </p:nvSpPr>
        <p:spPr>
          <a:xfrm>
            <a:off x="191425" y="2471307"/>
            <a:ext cx="8773281" cy="995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ts val="7200"/>
              </a:lnSpc>
              <a:spcBef>
                <a:spcPct val="0"/>
              </a:spcBef>
              <a:buNone/>
              <a:defRPr sz="7200" b="0" i="0" kern="120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>
              <a:lnSpc>
                <a:spcPts val="6400"/>
              </a:lnSpc>
            </a:pPr>
            <a:r>
              <a:rPr lang="en-GB">
                <a:ln w="19050"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ECONOMICS</a:t>
            </a:r>
          </a:p>
          <a:p>
            <a:pPr>
              <a:lnSpc>
                <a:spcPts val="6400"/>
              </a:lnSpc>
            </a:pPr>
            <a:r>
              <a:rPr lang="en-GB">
                <a:ln w="19050"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AT BRISTOL?</a:t>
            </a:r>
            <a:endParaRPr lang="en-US">
              <a:ln w="19050">
                <a:solidFill>
                  <a:schemeClr val="bg1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190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14197-F951-4D22-88AA-80D964031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192" y="381440"/>
            <a:ext cx="9159494" cy="1325563"/>
          </a:xfrm>
        </p:spPr>
        <p:txBody>
          <a:bodyPr/>
          <a:lstStyle/>
          <a:p>
            <a:r>
              <a:rPr lang="en-GB">
                <a:solidFill>
                  <a:srgbClr val="002060"/>
                </a:solidFill>
                <a:latin typeface="Arial Black"/>
                <a:cs typeface="Arial"/>
              </a:rPr>
              <a:t>Three reasons to choose economics at Bristol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D600279-DB77-474B-9551-F05F453A9CC9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0935" y="-20954"/>
            <a:ext cx="4026246" cy="6878954"/>
          </a:xfr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25CFE2D-944A-43F3-A66C-99A257C13D31}"/>
              </a:ext>
            </a:extLst>
          </p:cNvPr>
          <p:cNvGraphicFramePr/>
          <p:nvPr/>
        </p:nvGraphicFramePr>
        <p:xfrm>
          <a:off x="463129" y="1856465"/>
          <a:ext cx="10298655" cy="3877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51401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 descr="A picture containing person, posing, group, outdoor&#10;&#10;Description automatically generated">
            <a:extLst>
              <a:ext uri="{FF2B5EF4-FFF2-40B4-BE49-F238E27FC236}">
                <a16:creationId xmlns:a16="http://schemas.microsoft.com/office/drawing/2014/main" id="{8A360A8A-D4F5-4EAC-A064-D00BE0B6BA8C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2"/>
          <a:stretch/>
        </p:blipFill>
        <p:spPr>
          <a:xfrm>
            <a:off x="8194892" y="0"/>
            <a:ext cx="4026246" cy="6878954"/>
          </a:xfrm>
        </p:spPr>
      </p:pic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940EE59B-21F1-42D5-980D-EC80A93F49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1841503"/>
              </p:ext>
            </p:extLst>
          </p:nvPr>
        </p:nvGraphicFramePr>
        <p:xfrm>
          <a:off x="158376" y="1095058"/>
          <a:ext cx="11733432" cy="537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Freeform 13">
            <a:extLst>
              <a:ext uri="{FF2B5EF4-FFF2-40B4-BE49-F238E27FC236}">
                <a16:creationId xmlns:a16="http://schemas.microsoft.com/office/drawing/2014/main" id="{1CE7BF34-4C8E-0C94-73E6-ED3182E9C045}"/>
              </a:ext>
            </a:extLst>
          </p:cNvPr>
          <p:cNvSpPr/>
          <p:nvPr/>
        </p:nvSpPr>
        <p:spPr>
          <a:xfrm>
            <a:off x="-2877280" y="141218"/>
            <a:ext cx="9119219" cy="872273"/>
          </a:xfrm>
          <a:custGeom>
            <a:avLst/>
            <a:gdLst>
              <a:gd name="connsiteX0" fmla="*/ 0 w 6839414"/>
              <a:gd name="connsiteY0" fmla="*/ 617034 h 646771"/>
              <a:gd name="connsiteX1" fmla="*/ 6690731 w 6839414"/>
              <a:gd name="connsiteY1" fmla="*/ 646771 h 646771"/>
              <a:gd name="connsiteX2" fmla="*/ 6839414 w 6839414"/>
              <a:gd name="connsiteY2" fmla="*/ 14868 h 646771"/>
              <a:gd name="connsiteX3" fmla="*/ 0 w 6839414"/>
              <a:gd name="connsiteY3" fmla="*/ 0 h 646771"/>
              <a:gd name="connsiteX4" fmla="*/ 0 w 6839414"/>
              <a:gd name="connsiteY4" fmla="*/ 617034 h 646771"/>
              <a:gd name="connsiteX0" fmla="*/ 0 w 6839414"/>
              <a:gd name="connsiteY0" fmla="*/ 654205 h 654205"/>
              <a:gd name="connsiteX1" fmla="*/ 6690731 w 6839414"/>
              <a:gd name="connsiteY1" fmla="*/ 646771 h 654205"/>
              <a:gd name="connsiteX2" fmla="*/ 6839414 w 6839414"/>
              <a:gd name="connsiteY2" fmla="*/ 14868 h 654205"/>
              <a:gd name="connsiteX3" fmla="*/ 0 w 6839414"/>
              <a:gd name="connsiteY3" fmla="*/ 0 h 654205"/>
              <a:gd name="connsiteX4" fmla="*/ 0 w 6839414"/>
              <a:gd name="connsiteY4" fmla="*/ 654205 h 65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9414" h="654205">
                <a:moveTo>
                  <a:pt x="0" y="654205"/>
                </a:moveTo>
                <a:lnTo>
                  <a:pt x="6690731" y="646771"/>
                </a:lnTo>
                <a:lnTo>
                  <a:pt x="6839414" y="14868"/>
                </a:lnTo>
                <a:lnTo>
                  <a:pt x="0" y="0"/>
                </a:lnTo>
                <a:lnTo>
                  <a:pt x="0" y="65420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EAECF7-4B7F-53C3-F83A-1ACDF46BF8E4}"/>
              </a:ext>
            </a:extLst>
          </p:cNvPr>
          <p:cNvSpPr txBox="1"/>
          <p:nvPr/>
        </p:nvSpPr>
        <p:spPr>
          <a:xfrm>
            <a:off x="158597" y="243962"/>
            <a:ext cx="602228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>
                <a:solidFill>
                  <a:schemeClr val="bg1"/>
                </a:solidFill>
                <a:latin typeface="+mj-lt"/>
              </a:rPr>
              <a:t>Our academic reputation</a:t>
            </a:r>
          </a:p>
        </p:txBody>
      </p:sp>
    </p:spTree>
    <p:extLst>
      <p:ext uri="{BB962C8B-B14F-4D97-AF65-F5344CB8AC3E}">
        <p14:creationId xmlns:p14="http://schemas.microsoft.com/office/powerpoint/2010/main" val="688339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5B4D1-23F7-422F-BCA8-246911D27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103" y="1253330"/>
            <a:ext cx="7893000" cy="536070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B0F0"/>
                </a:solidFill>
              </a:rPr>
              <a:t>We will challenge you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Technically rigorous approach to teaching Economics</a:t>
            </a:r>
            <a:endParaRPr lang="en-GB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Delivers transferable skills (analytical, quantitative, data-handling, programming)</a:t>
            </a:r>
            <a:endParaRPr lang="en-GB" dirty="0">
              <a:cs typeface="Arial"/>
            </a:endParaRPr>
          </a:p>
          <a:p>
            <a:endParaRPr lang="en-GB" dirty="0">
              <a:cs typeface="Arial"/>
            </a:endParaRPr>
          </a:p>
          <a:p>
            <a:r>
              <a:rPr lang="en-GB" b="1" dirty="0">
                <a:solidFill>
                  <a:srgbClr val="00B0F0"/>
                </a:solidFill>
              </a:rPr>
              <a:t>We will support you</a:t>
            </a:r>
            <a:endParaRPr lang="en-GB" b="1" dirty="0">
              <a:solidFill>
                <a:srgbClr val="00B0F0"/>
              </a:solidFill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Academic and pastoral support and guidance in the School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Student Support Manager shortlisted for University award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University Wellbeing Service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00B0F0"/>
                </a:solidFill>
              </a:rPr>
              <a:t>We are innovative</a:t>
            </a:r>
            <a:endParaRPr lang="en-GB" b="1" dirty="0">
              <a:solidFill>
                <a:srgbClr val="00B0F0"/>
              </a:solidFill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We regularly review and update what we teach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E.g. new offer courses in data skills and communicating economics </a:t>
            </a:r>
            <a:endParaRPr lang="en-GB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cs typeface="Arial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4572271-BF62-60A0-11F5-288363A84DEB}"/>
              </a:ext>
            </a:extLst>
          </p:cNvPr>
          <p:cNvSpPr/>
          <p:nvPr/>
        </p:nvSpPr>
        <p:spPr>
          <a:xfrm>
            <a:off x="8250727" y="4486805"/>
            <a:ext cx="1440000" cy="1440000"/>
          </a:xfrm>
          <a:custGeom>
            <a:avLst/>
            <a:gdLst>
              <a:gd name="connsiteX0" fmla="*/ 0 w 2101069"/>
              <a:gd name="connsiteY0" fmla="*/ 913965 h 1827930"/>
              <a:gd name="connsiteX1" fmla="*/ 456983 w 2101069"/>
              <a:gd name="connsiteY1" fmla="*/ 0 h 1827930"/>
              <a:gd name="connsiteX2" fmla="*/ 1644087 w 2101069"/>
              <a:gd name="connsiteY2" fmla="*/ 0 h 1827930"/>
              <a:gd name="connsiteX3" fmla="*/ 2101069 w 2101069"/>
              <a:gd name="connsiteY3" fmla="*/ 913965 h 1827930"/>
              <a:gd name="connsiteX4" fmla="*/ 1644087 w 2101069"/>
              <a:gd name="connsiteY4" fmla="*/ 1827930 h 1827930"/>
              <a:gd name="connsiteX5" fmla="*/ 456983 w 2101069"/>
              <a:gd name="connsiteY5" fmla="*/ 1827930 h 1827930"/>
              <a:gd name="connsiteX6" fmla="*/ 0 w 2101069"/>
              <a:gd name="connsiteY6" fmla="*/ 913965 h 182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1069" h="1827930">
                <a:moveTo>
                  <a:pt x="1050535" y="0"/>
                </a:moveTo>
                <a:lnTo>
                  <a:pt x="2101068" y="397575"/>
                </a:lnTo>
                <a:lnTo>
                  <a:pt x="2101068" y="1430355"/>
                </a:lnTo>
                <a:lnTo>
                  <a:pt x="1050535" y="1827930"/>
                </a:lnTo>
                <a:lnTo>
                  <a:pt x="1" y="1430355"/>
                </a:lnTo>
                <a:lnTo>
                  <a:pt x="1" y="397575"/>
                </a:lnTo>
                <a:lnTo>
                  <a:pt x="1050535" y="0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100630"/>
              <a:satOff val="-10055"/>
              <a:lumOff val="16207"/>
              <a:alphaOff val="0"/>
            </a:schemeClr>
          </a:fillRef>
          <a:effectRef idx="0">
            <a:schemeClr val="accent1">
              <a:shade val="50000"/>
              <a:hueOff val="100630"/>
              <a:satOff val="-10055"/>
              <a:lumOff val="1620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852" tIns="327418" rIns="284853" bIns="327417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3600" kern="120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4A6F426-0965-AE31-CC07-BD3CBA399980}"/>
              </a:ext>
            </a:extLst>
          </p:cNvPr>
          <p:cNvSpPr/>
          <p:nvPr/>
        </p:nvSpPr>
        <p:spPr>
          <a:xfrm>
            <a:off x="8186462" y="2094768"/>
            <a:ext cx="1440000" cy="1440000"/>
          </a:xfrm>
          <a:custGeom>
            <a:avLst/>
            <a:gdLst>
              <a:gd name="connsiteX0" fmla="*/ 0 w 2101069"/>
              <a:gd name="connsiteY0" fmla="*/ 913965 h 1827930"/>
              <a:gd name="connsiteX1" fmla="*/ 456983 w 2101069"/>
              <a:gd name="connsiteY1" fmla="*/ 0 h 1827930"/>
              <a:gd name="connsiteX2" fmla="*/ 1644087 w 2101069"/>
              <a:gd name="connsiteY2" fmla="*/ 0 h 1827930"/>
              <a:gd name="connsiteX3" fmla="*/ 2101069 w 2101069"/>
              <a:gd name="connsiteY3" fmla="*/ 913965 h 1827930"/>
              <a:gd name="connsiteX4" fmla="*/ 1644087 w 2101069"/>
              <a:gd name="connsiteY4" fmla="*/ 1827930 h 1827930"/>
              <a:gd name="connsiteX5" fmla="*/ 456983 w 2101069"/>
              <a:gd name="connsiteY5" fmla="*/ 1827930 h 1827930"/>
              <a:gd name="connsiteX6" fmla="*/ 0 w 2101069"/>
              <a:gd name="connsiteY6" fmla="*/ 913965 h 182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1069" h="1827930">
                <a:moveTo>
                  <a:pt x="1050535" y="0"/>
                </a:moveTo>
                <a:lnTo>
                  <a:pt x="2101068" y="397575"/>
                </a:lnTo>
                <a:lnTo>
                  <a:pt x="2101068" y="1430355"/>
                </a:lnTo>
                <a:lnTo>
                  <a:pt x="1050535" y="1827930"/>
                </a:lnTo>
                <a:lnTo>
                  <a:pt x="1" y="1430355"/>
                </a:lnTo>
                <a:lnTo>
                  <a:pt x="1" y="397575"/>
                </a:lnTo>
                <a:lnTo>
                  <a:pt x="1050535" y="0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100630"/>
              <a:satOff val="-10055"/>
              <a:lumOff val="16207"/>
              <a:alphaOff val="0"/>
            </a:schemeClr>
          </a:fillRef>
          <a:effectRef idx="0">
            <a:schemeClr val="accent1">
              <a:shade val="50000"/>
              <a:hueOff val="100630"/>
              <a:satOff val="-10055"/>
              <a:lumOff val="1620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852" tIns="327418" rIns="284853" bIns="327417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3600" kern="120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FF6BD93-56C1-770B-FB6F-B0895118F018}"/>
              </a:ext>
            </a:extLst>
          </p:cNvPr>
          <p:cNvSpPr/>
          <p:nvPr/>
        </p:nvSpPr>
        <p:spPr>
          <a:xfrm>
            <a:off x="8934790" y="3298547"/>
            <a:ext cx="1440000" cy="1440000"/>
          </a:xfrm>
          <a:custGeom>
            <a:avLst/>
            <a:gdLst>
              <a:gd name="connsiteX0" fmla="*/ 0 w 2101069"/>
              <a:gd name="connsiteY0" fmla="*/ 913965 h 1827930"/>
              <a:gd name="connsiteX1" fmla="*/ 456983 w 2101069"/>
              <a:gd name="connsiteY1" fmla="*/ 0 h 1827930"/>
              <a:gd name="connsiteX2" fmla="*/ 1644087 w 2101069"/>
              <a:gd name="connsiteY2" fmla="*/ 0 h 1827930"/>
              <a:gd name="connsiteX3" fmla="*/ 2101069 w 2101069"/>
              <a:gd name="connsiteY3" fmla="*/ 913965 h 1827930"/>
              <a:gd name="connsiteX4" fmla="*/ 1644087 w 2101069"/>
              <a:gd name="connsiteY4" fmla="*/ 1827930 h 1827930"/>
              <a:gd name="connsiteX5" fmla="*/ 456983 w 2101069"/>
              <a:gd name="connsiteY5" fmla="*/ 1827930 h 1827930"/>
              <a:gd name="connsiteX6" fmla="*/ 0 w 2101069"/>
              <a:gd name="connsiteY6" fmla="*/ 913965 h 182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1069" h="1827930">
                <a:moveTo>
                  <a:pt x="1050535" y="0"/>
                </a:moveTo>
                <a:lnTo>
                  <a:pt x="2101068" y="397575"/>
                </a:lnTo>
                <a:lnTo>
                  <a:pt x="2101068" y="1430355"/>
                </a:lnTo>
                <a:lnTo>
                  <a:pt x="1050535" y="1827930"/>
                </a:lnTo>
                <a:lnTo>
                  <a:pt x="1" y="1430355"/>
                </a:lnTo>
                <a:lnTo>
                  <a:pt x="1" y="397575"/>
                </a:lnTo>
                <a:lnTo>
                  <a:pt x="1050535" y="0"/>
                </a:lnTo>
                <a:close/>
              </a:path>
            </a:pathLst>
          </a:cu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100630"/>
              <a:satOff val="-10055"/>
              <a:lumOff val="16207"/>
              <a:alphaOff val="0"/>
            </a:schemeClr>
          </a:fillRef>
          <a:effectRef idx="0">
            <a:schemeClr val="accent1">
              <a:shade val="50000"/>
              <a:hueOff val="100630"/>
              <a:satOff val="-10055"/>
              <a:lumOff val="1620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852" tIns="327418" rIns="284853" bIns="327417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3600" kern="120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F9065CB-BE31-DE59-A315-9E73D7D7DF01}"/>
              </a:ext>
            </a:extLst>
          </p:cNvPr>
          <p:cNvSpPr/>
          <p:nvPr/>
        </p:nvSpPr>
        <p:spPr>
          <a:xfrm>
            <a:off x="8934790" y="5699765"/>
            <a:ext cx="1440000" cy="1440000"/>
          </a:xfrm>
          <a:custGeom>
            <a:avLst/>
            <a:gdLst>
              <a:gd name="connsiteX0" fmla="*/ 0 w 2101069"/>
              <a:gd name="connsiteY0" fmla="*/ 913965 h 1827930"/>
              <a:gd name="connsiteX1" fmla="*/ 456983 w 2101069"/>
              <a:gd name="connsiteY1" fmla="*/ 0 h 1827930"/>
              <a:gd name="connsiteX2" fmla="*/ 1644087 w 2101069"/>
              <a:gd name="connsiteY2" fmla="*/ 0 h 1827930"/>
              <a:gd name="connsiteX3" fmla="*/ 2101069 w 2101069"/>
              <a:gd name="connsiteY3" fmla="*/ 913965 h 1827930"/>
              <a:gd name="connsiteX4" fmla="*/ 1644087 w 2101069"/>
              <a:gd name="connsiteY4" fmla="*/ 1827930 h 1827930"/>
              <a:gd name="connsiteX5" fmla="*/ 456983 w 2101069"/>
              <a:gd name="connsiteY5" fmla="*/ 1827930 h 1827930"/>
              <a:gd name="connsiteX6" fmla="*/ 0 w 2101069"/>
              <a:gd name="connsiteY6" fmla="*/ 913965 h 182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1069" h="1827930">
                <a:moveTo>
                  <a:pt x="1050535" y="0"/>
                </a:moveTo>
                <a:lnTo>
                  <a:pt x="2101068" y="397575"/>
                </a:lnTo>
                <a:lnTo>
                  <a:pt x="2101068" y="1430355"/>
                </a:lnTo>
                <a:lnTo>
                  <a:pt x="1050535" y="1827930"/>
                </a:lnTo>
                <a:lnTo>
                  <a:pt x="1" y="1430355"/>
                </a:lnTo>
                <a:lnTo>
                  <a:pt x="1" y="397575"/>
                </a:lnTo>
                <a:lnTo>
                  <a:pt x="1050535" y="0"/>
                </a:lnTo>
                <a:close/>
              </a:path>
            </a:pathLst>
          </a:cu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100630"/>
              <a:satOff val="-10055"/>
              <a:lumOff val="16207"/>
              <a:alphaOff val="0"/>
            </a:schemeClr>
          </a:fillRef>
          <a:effectRef idx="0">
            <a:schemeClr val="accent1">
              <a:shade val="50000"/>
              <a:hueOff val="100630"/>
              <a:satOff val="-10055"/>
              <a:lumOff val="1620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852" tIns="327418" rIns="284853" bIns="327417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3600" kern="120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8F6423C-BAE4-793E-6B8F-5920EB571225}"/>
              </a:ext>
            </a:extLst>
          </p:cNvPr>
          <p:cNvSpPr/>
          <p:nvPr/>
        </p:nvSpPr>
        <p:spPr>
          <a:xfrm>
            <a:off x="8186462" y="-306450"/>
            <a:ext cx="1440000" cy="1440000"/>
          </a:xfrm>
          <a:custGeom>
            <a:avLst/>
            <a:gdLst>
              <a:gd name="connsiteX0" fmla="*/ 0 w 2101069"/>
              <a:gd name="connsiteY0" fmla="*/ 913965 h 1827930"/>
              <a:gd name="connsiteX1" fmla="*/ 456983 w 2101069"/>
              <a:gd name="connsiteY1" fmla="*/ 0 h 1827930"/>
              <a:gd name="connsiteX2" fmla="*/ 1644087 w 2101069"/>
              <a:gd name="connsiteY2" fmla="*/ 0 h 1827930"/>
              <a:gd name="connsiteX3" fmla="*/ 2101069 w 2101069"/>
              <a:gd name="connsiteY3" fmla="*/ 913965 h 1827930"/>
              <a:gd name="connsiteX4" fmla="*/ 1644087 w 2101069"/>
              <a:gd name="connsiteY4" fmla="*/ 1827930 h 1827930"/>
              <a:gd name="connsiteX5" fmla="*/ 456983 w 2101069"/>
              <a:gd name="connsiteY5" fmla="*/ 1827930 h 1827930"/>
              <a:gd name="connsiteX6" fmla="*/ 0 w 2101069"/>
              <a:gd name="connsiteY6" fmla="*/ 913965 h 182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1069" h="1827930">
                <a:moveTo>
                  <a:pt x="1050535" y="0"/>
                </a:moveTo>
                <a:lnTo>
                  <a:pt x="2101068" y="397575"/>
                </a:lnTo>
                <a:lnTo>
                  <a:pt x="2101068" y="1430355"/>
                </a:lnTo>
                <a:lnTo>
                  <a:pt x="1050535" y="1827930"/>
                </a:lnTo>
                <a:lnTo>
                  <a:pt x="1" y="1430355"/>
                </a:lnTo>
                <a:lnTo>
                  <a:pt x="1" y="397575"/>
                </a:lnTo>
                <a:lnTo>
                  <a:pt x="1050535" y="0"/>
                </a:lnTo>
                <a:close/>
              </a:path>
            </a:pathLst>
          </a:cu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100630"/>
              <a:satOff val="-10055"/>
              <a:lumOff val="16207"/>
              <a:alphaOff val="0"/>
            </a:schemeClr>
          </a:fillRef>
          <a:effectRef idx="0">
            <a:schemeClr val="accent1">
              <a:shade val="50000"/>
              <a:hueOff val="100630"/>
              <a:satOff val="-10055"/>
              <a:lumOff val="1620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852" tIns="327418" rIns="284853" bIns="327417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3600" kern="120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0CB301B-D60B-7FCF-1527-64ABC0B8200A}"/>
              </a:ext>
            </a:extLst>
          </p:cNvPr>
          <p:cNvSpPr/>
          <p:nvPr/>
        </p:nvSpPr>
        <p:spPr>
          <a:xfrm>
            <a:off x="8934790" y="897329"/>
            <a:ext cx="1440000" cy="1440000"/>
          </a:xfrm>
          <a:custGeom>
            <a:avLst/>
            <a:gdLst>
              <a:gd name="connsiteX0" fmla="*/ 0 w 2101069"/>
              <a:gd name="connsiteY0" fmla="*/ 913965 h 1827930"/>
              <a:gd name="connsiteX1" fmla="*/ 456983 w 2101069"/>
              <a:gd name="connsiteY1" fmla="*/ 0 h 1827930"/>
              <a:gd name="connsiteX2" fmla="*/ 1644087 w 2101069"/>
              <a:gd name="connsiteY2" fmla="*/ 0 h 1827930"/>
              <a:gd name="connsiteX3" fmla="*/ 2101069 w 2101069"/>
              <a:gd name="connsiteY3" fmla="*/ 913965 h 1827930"/>
              <a:gd name="connsiteX4" fmla="*/ 1644087 w 2101069"/>
              <a:gd name="connsiteY4" fmla="*/ 1827930 h 1827930"/>
              <a:gd name="connsiteX5" fmla="*/ 456983 w 2101069"/>
              <a:gd name="connsiteY5" fmla="*/ 1827930 h 1827930"/>
              <a:gd name="connsiteX6" fmla="*/ 0 w 2101069"/>
              <a:gd name="connsiteY6" fmla="*/ 913965 h 182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1069" h="1827930">
                <a:moveTo>
                  <a:pt x="1050535" y="0"/>
                </a:moveTo>
                <a:lnTo>
                  <a:pt x="2101068" y="397575"/>
                </a:lnTo>
                <a:lnTo>
                  <a:pt x="2101068" y="1430355"/>
                </a:lnTo>
                <a:lnTo>
                  <a:pt x="1050535" y="1827930"/>
                </a:lnTo>
                <a:lnTo>
                  <a:pt x="1" y="1430355"/>
                </a:lnTo>
                <a:lnTo>
                  <a:pt x="1" y="397575"/>
                </a:lnTo>
                <a:lnTo>
                  <a:pt x="1050535" y="0"/>
                </a:lnTo>
                <a:close/>
              </a:path>
            </a:pathLst>
          </a:cu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100630"/>
              <a:satOff val="-10055"/>
              <a:lumOff val="16207"/>
              <a:alphaOff val="0"/>
            </a:schemeClr>
          </a:fillRef>
          <a:effectRef idx="0">
            <a:schemeClr val="accent1">
              <a:shade val="50000"/>
              <a:hueOff val="100630"/>
              <a:satOff val="-10055"/>
              <a:lumOff val="1620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852" tIns="327418" rIns="284853" bIns="327417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3600" kern="1200"/>
          </a:p>
        </p:txBody>
      </p:sp>
      <p:sp>
        <p:nvSpPr>
          <p:cNvPr id="34" name="Freeform 13">
            <a:extLst>
              <a:ext uri="{FF2B5EF4-FFF2-40B4-BE49-F238E27FC236}">
                <a16:creationId xmlns:a16="http://schemas.microsoft.com/office/drawing/2014/main" id="{3B18690B-F63B-77D1-1167-03C06259129F}"/>
              </a:ext>
            </a:extLst>
          </p:cNvPr>
          <p:cNvSpPr/>
          <p:nvPr/>
        </p:nvSpPr>
        <p:spPr>
          <a:xfrm>
            <a:off x="-2877280" y="141218"/>
            <a:ext cx="9119219" cy="872273"/>
          </a:xfrm>
          <a:custGeom>
            <a:avLst/>
            <a:gdLst>
              <a:gd name="connsiteX0" fmla="*/ 0 w 6839414"/>
              <a:gd name="connsiteY0" fmla="*/ 617034 h 646771"/>
              <a:gd name="connsiteX1" fmla="*/ 6690731 w 6839414"/>
              <a:gd name="connsiteY1" fmla="*/ 646771 h 646771"/>
              <a:gd name="connsiteX2" fmla="*/ 6839414 w 6839414"/>
              <a:gd name="connsiteY2" fmla="*/ 14868 h 646771"/>
              <a:gd name="connsiteX3" fmla="*/ 0 w 6839414"/>
              <a:gd name="connsiteY3" fmla="*/ 0 h 646771"/>
              <a:gd name="connsiteX4" fmla="*/ 0 w 6839414"/>
              <a:gd name="connsiteY4" fmla="*/ 617034 h 646771"/>
              <a:gd name="connsiteX0" fmla="*/ 0 w 6839414"/>
              <a:gd name="connsiteY0" fmla="*/ 654205 h 654205"/>
              <a:gd name="connsiteX1" fmla="*/ 6690731 w 6839414"/>
              <a:gd name="connsiteY1" fmla="*/ 646771 h 654205"/>
              <a:gd name="connsiteX2" fmla="*/ 6839414 w 6839414"/>
              <a:gd name="connsiteY2" fmla="*/ 14868 h 654205"/>
              <a:gd name="connsiteX3" fmla="*/ 0 w 6839414"/>
              <a:gd name="connsiteY3" fmla="*/ 0 h 654205"/>
              <a:gd name="connsiteX4" fmla="*/ 0 w 6839414"/>
              <a:gd name="connsiteY4" fmla="*/ 654205 h 65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9414" h="654205">
                <a:moveTo>
                  <a:pt x="0" y="654205"/>
                </a:moveTo>
                <a:lnTo>
                  <a:pt x="6690731" y="646771"/>
                </a:lnTo>
                <a:lnTo>
                  <a:pt x="6839414" y="14868"/>
                </a:lnTo>
                <a:lnTo>
                  <a:pt x="0" y="0"/>
                </a:lnTo>
                <a:lnTo>
                  <a:pt x="0" y="65420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FBDDB6C-9468-407B-54D8-8A351314E735}"/>
              </a:ext>
            </a:extLst>
          </p:cNvPr>
          <p:cNvSpPr txBox="1"/>
          <p:nvPr/>
        </p:nvSpPr>
        <p:spPr>
          <a:xfrm>
            <a:off x="158597" y="243962"/>
            <a:ext cx="602228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>
                <a:solidFill>
                  <a:schemeClr val="bg1"/>
                </a:solidFill>
                <a:latin typeface="+mj-lt"/>
              </a:rPr>
              <a:t>Our teaching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F64C11-CB56-FE48-5F0C-9BC7B713899D}"/>
              </a:ext>
            </a:extLst>
          </p:cNvPr>
          <p:cNvSpPr txBox="1"/>
          <p:nvPr/>
        </p:nvSpPr>
        <p:spPr>
          <a:xfrm>
            <a:off x="9687852" y="178120"/>
            <a:ext cx="2353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>
                <a:solidFill>
                  <a:srgbClr val="002060"/>
                </a:solidFill>
              </a:rPr>
              <a:t>Dr Rabeya Khatoon</a:t>
            </a:r>
          </a:p>
          <a:p>
            <a:r>
              <a:rPr lang="en-GB" sz="1100" i="1">
                <a:solidFill>
                  <a:srgbClr val="002060"/>
                </a:solidFill>
              </a:rPr>
              <a:t>UK Advising and Tutoring Awards 2022 – Innovation in Advising (Winner)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34FAB0-A97D-58ED-2BB2-F9007BDA6953}"/>
              </a:ext>
            </a:extLst>
          </p:cNvPr>
          <p:cNvSpPr txBox="1"/>
          <p:nvPr/>
        </p:nvSpPr>
        <p:spPr>
          <a:xfrm>
            <a:off x="10407709" y="1198202"/>
            <a:ext cx="177694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>
                <a:solidFill>
                  <a:srgbClr val="002060"/>
                </a:solidFill>
              </a:rPr>
              <a:t>Dr Steven Proud</a:t>
            </a:r>
          </a:p>
          <a:p>
            <a:r>
              <a:rPr lang="en-GB" sz="1100" i="1">
                <a:solidFill>
                  <a:srgbClr val="002060"/>
                </a:solidFill>
              </a:rPr>
              <a:t>Economics Network Teaching Awards 2019 – Outstanding Contribution to Economics (Winner)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0E8490-72DF-8D1B-D6EF-7B3897252EC0}"/>
              </a:ext>
            </a:extLst>
          </p:cNvPr>
          <p:cNvSpPr txBox="1"/>
          <p:nvPr/>
        </p:nvSpPr>
        <p:spPr>
          <a:xfrm>
            <a:off x="9687709" y="2454797"/>
            <a:ext cx="21765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>
                <a:solidFill>
                  <a:srgbClr val="002060"/>
                </a:solidFill>
              </a:rPr>
              <a:t>Dr Ruth Badru</a:t>
            </a:r>
          </a:p>
          <a:p>
            <a:r>
              <a:rPr lang="en-GB" sz="1100" i="1">
                <a:solidFill>
                  <a:srgbClr val="002060"/>
                </a:solidFill>
              </a:rPr>
              <a:t>Economics Network Teaching Awards 2019 – Best New Lecturer (Commendation)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B95C1A-06C8-39FD-33AD-E870B0C2304C}"/>
              </a:ext>
            </a:extLst>
          </p:cNvPr>
          <p:cNvSpPr txBox="1"/>
          <p:nvPr/>
        </p:nvSpPr>
        <p:spPr>
          <a:xfrm>
            <a:off x="9651414" y="4789966"/>
            <a:ext cx="26684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>
                <a:solidFill>
                  <a:srgbClr val="002060"/>
                </a:solidFill>
              </a:rPr>
              <a:t>Dr Annika Johnson</a:t>
            </a:r>
          </a:p>
          <a:p>
            <a:r>
              <a:rPr lang="en-GB" sz="1100" i="1">
                <a:solidFill>
                  <a:srgbClr val="002060"/>
                </a:solidFill>
              </a:rPr>
              <a:t>Economics Network Teaching Awards 2021 – Special Commendation for Contributions to Economics Teaching and Learning During the Pandemic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F411B8-A200-00E4-79BF-CABBE7E984C3}"/>
              </a:ext>
            </a:extLst>
          </p:cNvPr>
          <p:cNvSpPr txBox="1"/>
          <p:nvPr/>
        </p:nvSpPr>
        <p:spPr>
          <a:xfrm>
            <a:off x="10401066" y="3648682"/>
            <a:ext cx="1783589" cy="9387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100" b="1">
                <a:solidFill>
                  <a:srgbClr val="002060"/>
                </a:solidFill>
              </a:rPr>
              <a:t>Dr Pietro Spini</a:t>
            </a:r>
          </a:p>
          <a:p>
            <a:r>
              <a:rPr lang="en-GB" sz="1100" i="1">
                <a:solidFill>
                  <a:srgbClr val="002060"/>
                </a:solidFill>
              </a:rPr>
              <a:t>Bristol Teaching Awards 2023 – Inspiring and Innovative Teaching Award (Shortlisted)</a:t>
            </a:r>
            <a:endParaRPr lang="en-GB" sz="1100" i="1">
              <a:solidFill>
                <a:srgbClr val="002060"/>
              </a:solidFill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A77F74-81DE-2A50-33B8-EE69DDFDC035}"/>
              </a:ext>
            </a:extLst>
          </p:cNvPr>
          <p:cNvSpPr txBox="1"/>
          <p:nvPr/>
        </p:nvSpPr>
        <p:spPr>
          <a:xfrm>
            <a:off x="10415541" y="5919281"/>
            <a:ext cx="1776946" cy="9387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100" b="1">
                <a:solidFill>
                  <a:srgbClr val="002060"/>
                </a:solidFill>
              </a:rPr>
              <a:t>Rachel Cardew</a:t>
            </a:r>
          </a:p>
          <a:p>
            <a:r>
              <a:rPr lang="en-GB" sz="1100" i="1">
                <a:solidFill>
                  <a:srgbClr val="002060"/>
                </a:solidFill>
              </a:rPr>
              <a:t>Bristol Teaching Awards 2022 – Outstanding Support Award (Shortlisted)</a:t>
            </a:r>
            <a:endParaRPr lang="en-GB" sz="1100" i="1">
              <a:solidFill>
                <a:srgbClr val="00206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6806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A3F67-79C3-956C-8469-D9C8E3112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E5685-E3C9-2919-45D9-BF7D1E877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597" y="1253330"/>
            <a:ext cx="6224875" cy="53607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b="1">
                <a:solidFill>
                  <a:srgbClr val="002060"/>
                </a:solidFill>
              </a:rPr>
              <a:t>Focus on Economics</a:t>
            </a:r>
          </a:p>
          <a:p>
            <a:r>
              <a:rPr lang="en-GB" sz="2000">
                <a:solidFill>
                  <a:srgbClr val="002060"/>
                </a:solidFill>
              </a:rPr>
              <a:t>BSc Economics</a:t>
            </a:r>
          </a:p>
          <a:p>
            <a:r>
              <a:rPr lang="en-GB" sz="2000">
                <a:solidFill>
                  <a:srgbClr val="002060"/>
                </a:solidFill>
                <a:cs typeface="Arial"/>
              </a:rPr>
              <a:t>BSc Economics and Econometrics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GB" sz="2000" b="1"/>
              <a:t>Core Economics and in-depth Maths/Stats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GB" sz="2000" b="1"/>
              <a:t>Increasing flexibility to specialise or diversify as move through the degree</a:t>
            </a:r>
          </a:p>
          <a:p>
            <a:pPr marL="342900" indent="-342900">
              <a:buFont typeface="Wingdings" pitchFamily="2" charset="2"/>
              <a:buChar char="ü"/>
            </a:pPr>
            <a:endParaRPr lang="en-GB" sz="2000">
              <a:cs typeface="Arial"/>
            </a:endParaRPr>
          </a:p>
          <a:p>
            <a:r>
              <a:rPr lang="en-GB" sz="2000">
                <a:solidFill>
                  <a:srgbClr val="002060"/>
                </a:solidFill>
              </a:rPr>
              <a:t>BSc Economics and Data Science </a:t>
            </a:r>
            <a:r>
              <a:rPr lang="en-GB" sz="2000" b="1">
                <a:solidFill>
                  <a:srgbClr val="FF0000"/>
                </a:solidFill>
              </a:rPr>
              <a:t>(new 2026!)</a:t>
            </a:r>
            <a:endParaRPr lang="en-GB" sz="2000">
              <a:solidFill>
                <a:srgbClr val="00B0F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GB" sz="2000" b="1"/>
              <a:t>Core Economics and in-depth Maths/Stats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GB" sz="2000" b="1"/>
              <a:t>Training in modern programming languages, applied to economic analysis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GB" sz="2000" b="1"/>
              <a:t>Final year project: tackle a real-world data challenge</a:t>
            </a:r>
          </a:p>
          <a:p>
            <a:pPr marL="342900" indent="-342900">
              <a:buFont typeface="Wingdings" pitchFamily="2" charset="2"/>
              <a:buChar char="ü"/>
            </a:pPr>
            <a:endParaRPr lang="en-GB" sz="2000" b="1"/>
          </a:p>
          <a:p>
            <a:endParaRPr lang="en-GB" sz="2000">
              <a:cs typeface="Arial"/>
            </a:endParaRPr>
          </a:p>
          <a:p>
            <a:pPr marL="0" indent="0">
              <a:buNone/>
            </a:pPr>
            <a:endParaRPr lang="en-GB" sz="2000"/>
          </a:p>
          <a:p>
            <a:pPr marL="0" indent="0">
              <a:buNone/>
            </a:pPr>
            <a:endParaRPr lang="en-GB" sz="2000"/>
          </a:p>
        </p:txBody>
      </p:sp>
      <p:sp>
        <p:nvSpPr>
          <p:cNvPr id="34" name="Freeform 13">
            <a:extLst>
              <a:ext uri="{FF2B5EF4-FFF2-40B4-BE49-F238E27FC236}">
                <a16:creationId xmlns:a16="http://schemas.microsoft.com/office/drawing/2014/main" id="{39A33799-A99A-D952-478D-472AD41F257E}"/>
              </a:ext>
            </a:extLst>
          </p:cNvPr>
          <p:cNvSpPr/>
          <p:nvPr/>
        </p:nvSpPr>
        <p:spPr>
          <a:xfrm>
            <a:off x="-2877280" y="141218"/>
            <a:ext cx="9119219" cy="872273"/>
          </a:xfrm>
          <a:custGeom>
            <a:avLst/>
            <a:gdLst>
              <a:gd name="connsiteX0" fmla="*/ 0 w 6839414"/>
              <a:gd name="connsiteY0" fmla="*/ 617034 h 646771"/>
              <a:gd name="connsiteX1" fmla="*/ 6690731 w 6839414"/>
              <a:gd name="connsiteY1" fmla="*/ 646771 h 646771"/>
              <a:gd name="connsiteX2" fmla="*/ 6839414 w 6839414"/>
              <a:gd name="connsiteY2" fmla="*/ 14868 h 646771"/>
              <a:gd name="connsiteX3" fmla="*/ 0 w 6839414"/>
              <a:gd name="connsiteY3" fmla="*/ 0 h 646771"/>
              <a:gd name="connsiteX4" fmla="*/ 0 w 6839414"/>
              <a:gd name="connsiteY4" fmla="*/ 617034 h 646771"/>
              <a:gd name="connsiteX0" fmla="*/ 0 w 6839414"/>
              <a:gd name="connsiteY0" fmla="*/ 654205 h 654205"/>
              <a:gd name="connsiteX1" fmla="*/ 6690731 w 6839414"/>
              <a:gd name="connsiteY1" fmla="*/ 646771 h 654205"/>
              <a:gd name="connsiteX2" fmla="*/ 6839414 w 6839414"/>
              <a:gd name="connsiteY2" fmla="*/ 14868 h 654205"/>
              <a:gd name="connsiteX3" fmla="*/ 0 w 6839414"/>
              <a:gd name="connsiteY3" fmla="*/ 0 h 654205"/>
              <a:gd name="connsiteX4" fmla="*/ 0 w 6839414"/>
              <a:gd name="connsiteY4" fmla="*/ 654205 h 65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9414" h="654205">
                <a:moveTo>
                  <a:pt x="0" y="654205"/>
                </a:moveTo>
                <a:lnTo>
                  <a:pt x="6690731" y="646771"/>
                </a:lnTo>
                <a:lnTo>
                  <a:pt x="6839414" y="14868"/>
                </a:lnTo>
                <a:lnTo>
                  <a:pt x="0" y="0"/>
                </a:lnTo>
                <a:lnTo>
                  <a:pt x="0" y="65420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6561AFB-124D-9919-92DA-BAD22EA954F5}"/>
              </a:ext>
            </a:extLst>
          </p:cNvPr>
          <p:cNvSpPr txBox="1"/>
          <p:nvPr/>
        </p:nvSpPr>
        <p:spPr>
          <a:xfrm>
            <a:off x="158597" y="243962"/>
            <a:ext cx="602228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>
                <a:solidFill>
                  <a:schemeClr val="bg1"/>
                </a:solidFill>
                <a:latin typeface="+mj-lt"/>
              </a:rPr>
              <a:t>Our degree </a:t>
            </a:r>
            <a:r>
              <a:rPr lang="en-US" sz="3733" b="1" err="1">
                <a:solidFill>
                  <a:schemeClr val="bg1"/>
                </a:solidFill>
                <a:latin typeface="+mj-lt"/>
              </a:rPr>
              <a:t>programmes</a:t>
            </a:r>
            <a:endParaRPr lang="en-US" sz="3733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94696C6-5C19-8AF1-365A-58CD023217D6}"/>
              </a:ext>
            </a:extLst>
          </p:cNvPr>
          <p:cNvSpPr txBox="1">
            <a:spLocks/>
          </p:cNvSpPr>
          <p:nvPr/>
        </p:nvSpPr>
        <p:spPr>
          <a:xfrm>
            <a:off x="6241939" y="2391202"/>
            <a:ext cx="6224875" cy="53607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00B0F0"/>
                </a:solidFill>
              </a:rPr>
              <a:t>Combine with another subject</a:t>
            </a:r>
          </a:p>
          <a:p>
            <a:r>
              <a:rPr lang="en-GB" sz="2000" dirty="0">
                <a:solidFill>
                  <a:srgbClr val="00B0F0"/>
                </a:solidFill>
              </a:rPr>
              <a:t>BSc Economics and Finance</a:t>
            </a:r>
          </a:p>
          <a:p>
            <a:r>
              <a:rPr lang="en-GB" sz="2000" dirty="0">
                <a:solidFill>
                  <a:srgbClr val="00B0F0"/>
                </a:solidFill>
              </a:rPr>
              <a:t>BSc Economics and Mathematics</a:t>
            </a:r>
          </a:p>
          <a:p>
            <a:r>
              <a:rPr lang="en-GB" sz="2000" dirty="0">
                <a:solidFill>
                  <a:srgbClr val="00B0F0"/>
                </a:solidFill>
              </a:rPr>
              <a:t>BSc Economics and Management</a:t>
            </a:r>
          </a:p>
          <a:p>
            <a:r>
              <a:rPr lang="en-GB" sz="2000" dirty="0">
                <a:solidFill>
                  <a:srgbClr val="00B0F0"/>
                </a:solidFill>
              </a:rPr>
              <a:t>BSc Economics and Politics</a:t>
            </a:r>
          </a:p>
          <a:p>
            <a:r>
              <a:rPr lang="en-GB" sz="2000" dirty="0">
                <a:solidFill>
                  <a:srgbClr val="00B0F0"/>
                </a:solidFill>
              </a:rPr>
              <a:t>BSc Economics and Accounting</a:t>
            </a:r>
          </a:p>
          <a:p>
            <a:r>
              <a:rPr lang="en-GB" sz="2000" dirty="0">
                <a:solidFill>
                  <a:srgbClr val="00B0F0"/>
                </a:solidFill>
              </a:rPr>
              <a:t>BSc Philosophy and Economics</a:t>
            </a:r>
          </a:p>
          <a:p>
            <a:r>
              <a:rPr lang="en-GB" sz="2000" dirty="0" err="1">
                <a:solidFill>
                  <a:srgbClr val="00B0F0"/>
                </a:solidFill>
              </a:rPr>
              <a:t>MSci</a:t>
            </a:r>
            <a:r>
              <a:rPr lang="en-GB" sz="2000" dirty="0">
                <a:solidFill>
                  <a:srgbClr val="00B0F0"/>
                </a:solidFill>
              </a:rPr>
              <a:t> Economics with Innovation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GB" sz="2000" b="1" dirty="0"/>
              <a:t>Core Economics and Maths/Stats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GB" sz="2000" b="1" dirty="0"/>
              <a:t>Dedicated curriculum in a second subject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ED4FA3-A5E9-7892-BEA7-2015056FCFBB}"/>
              </a:ext>
            </a:extLst>
          </p:cNvPr>
          <p:cNvSpPr txBox="1"/>
          <p:nvPr/>
        </p:nvSpPr>
        <p:spPr>
          <a:xfrm>
            <a:off x="6180884" y="709813"/>
            <a:ext cx="60222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cs typeface="Arial"/>
              </a:rPr>
              <a:t>BA Economics </a:t>
            </a:r>
            <a:r>
              <a:rPr lang="en-GB" sz="2000" b="1" dirty="0">
                <a:solidFill>
                  <a:srgbClr val="FF0000"/>
                </a:solidFill>
                <a:cs typeface="Arial"/>
              </a:rPr>
              <a:t>(new 2026!)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GB" sz="2000" b="1" dirty="0"/>
              <a:t>Quantitative and rigorous Economics degree for those without A-level maths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GB" sz="2000" b="1" dirty="0"/>
              <a:t>Embeds accelerated learning of Maths/Stats required for modern Econ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309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mputer screen&#10;&#10;AI-generated content may be incorrect.">
            <a:extLst>
              <a:ext uri="{FF2B5EF4-FFF2-40B4-BE49-F238E27FC236}">
                <a16:creationId xmlns:a16="http://schemas.microsoft.com/office/drawing/2014/main" id="{7D8865BC-46E9-DF1C-72B8-EA6CA8D32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118" y="-1"/>
            <a:ext cx="12241117" cy="695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37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8965087-7A34-0B4F-AE02-679F4AADDDC3}"/>
              </a:ext>
            </a:extLst>
          </p:cNvPr>
          <p:cNvSpPr txBox="1"/>
          <p:nvPr/>
        </p:nvSpPr>
        <p:spPr>
          <a:xfrm>
            <a:off x="304801" y="319790"/>
            <a:ext cx="4084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Example: BSc Economics*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085513-C395-3346-9A04-A0ED48BE892E}"/>
              </a:ext>
            </a:extLst>
          </p:cNvPr>
          <p:cNvSpPr txBox="1"/>
          <p:nvPr/>
        </p:nvSpPr>
        <p:spPr>
          <a:xfrm>
            <a:off x="3376805" y="6570742"/>
            <a:ext cx="8707833" cy="25391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050"/>
              <a:t>*This is an indicative guide of our 2025/26 course structures. For unit information, please visit </a:t>
            </a:r>
            <a:r>
              <a:rPr lang="en-US" sz="1050" err="1"/>
              <a:t>bristol.ac.uk</a:t>
            </a:r>
            <a:r>
              <a:rPr lang="en-US" sz="1050"/>
              <a:t> for the latest list of available options.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40289EC-CCD2-1740-883D-981742ADFCC2}"/>
              </a:ext>
            </a:extLst>
          </p:cNvPr>
          <p:cNvGrpSpPr/>
          <p:nvPr/>
        </p:nvGrpSpPr>
        <p:grpSpPr>
          <a:xfrm>
            <a:off x="2071604" y="988801"/>
            <a:ext cx="8048791" cy="2687300"/>
            <a:chOff x="1362456" y="1504702"/>
            <a:chExt cx="6638548" cy="219621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B40FD99-E1CE-A048-9049-65AFBB4F3BC6}"/>
                </a:ext>
              </a:extLst>
            </p:cNvPr>
            <p:cNvSpPr/>
            <p:nvPr/>
          </p:nvSpPr>
          <p:spPr>
            <a:xfrm>
              <a:off x="1362456" y="3004486"/>
              <a:ext cx="2066544" cy="32004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Economic Data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35CE893-D579-FF4B-9C70-646FA1CAC145}"/>
                </a:ext>
              </a:extLst>
            </p:cNvPr>
            <p:cNvSpPr/>
            <p:nvPr/>
          </p:nvSpPr>
          <p:spPr>
            <a:xfrm>
              <a:off x="1362456" y="2628098"/>
              <a:ext cx="2066544" cy="32004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Intro Econometrics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6C9B4FF-3901-F841-9E44-9E49D3E47B8A}"/>
                </a:ext>
              </a:extLst>
            </p:cNvPr>
            <p:cNvSpPr/>
            <p:nvPr/>
          </p:nvSpPr>
          <p:spPr>
            <a:xfrm>
              <a:off x="1362456" y="2251710"/>
              <a:ext cx="2066544" cy="32004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Mathematics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16AB793-5CD0-184D-8288-B11EF711FD43}"/>
                </a:ext>
              </a:extLst>
            </p:cNvPr>
            <p:cNvSpPr/>
            <p:nvPr/>
          </p:nvSpPr>
          <p:spPr>
            <a:xfrm>
              <a:off x="1362456" y="1883618"/>
              <a:ext cx="2066544" cy="32004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Economics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7195C72-AC89-F14F-BEC7-A3FD1D744018}"/>
                </a:ext>
              </a:extLst>
            </p:cNvPr>
            <p:cNvSpPr/>
            <p:nvPr/>
          </p:nvSpPr>
          <p:spPr>
            <a:xfrm>
              <a:off x="1362456" y="1504703"/>
              <a:ext cx="2066544" cy="32004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Calibri" panose="020F0502020204030204" pitchFamily="34" charset="0"/>
                  <a:cs typeface="Calibri" panose="020F0502020204030204" pitchFamily="34" charset="0"/>
                </a:rPr>
                <a:t>Economics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8126BCF-4EC6-244B-8FD1-23EBF62DB9EC}"/>
                </a:ext>
              </a:extLst>
            </p:cNvPr>
            <p:cNvSpPr/>
            <p:nvPr/>
          </p:nvSpPr>
          <p:spPr>
            <a:xfrm>
              <a:off x="3648458" y="3380874"/>
              <a:ext cx="2066544" cy="320040"/>
            </a:xfrm>
            <a:prstGeom prst="rect">
              <a:avLst/>
            </a:prstGeom>
            <a:solidFill>
              <a:schemeClr val="bg1">
                <a:lumMod val="6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Optional Unit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3EFBBA6-BC05-5D4E-B74D-A8D17F5E8D3D}"/>
                </a:ext>
              </a:extLst>
            </p:cNvPr>
            <p:cNvSpPr/>
            <p:nvPr/>
          </p:nvSpPr>
          <p:spPr>
            <a:xfrm>
              <a:off x="3648458" y="2628098"/>
              <a:ext cx="2066544" cy="32004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Econometrics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2E335CC-D29A-884C-8C23-495CCDABC75D}"/>
                </a:ext>
              </a:extLst>
            </p:cNvPr>
            <p:cNvSpPr/>
            <p:nvPr/>
          </p:nvSpPr>
          <p:spPr>
            <a:xfrm>
              <a:off x="3648458" y="2251710"/>
              <a:ext cx="2066544" cy="32004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Econometrics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7161E77-422D-4247-901B-940E4BB53425}"/>
                </a:ext>
              </a:extLst>
            </p:cNvPr>
            <p:cNvSpPr/>
            <p:nvPr/>
          </p:nvSpPr>
          <p:spPr>
            <a:xfrm>
              <a:off x="3648458" y="1883618"/>
              <a:ext cx="2066544" cy="32004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Macroeconomics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C910B58-2CE8-7842-878C-42BBBF7E272B}"/>
                </a:ext>
              </a:extLst>
            </p:cNvPr>
            <p:cNvSpPr/>
            <p:nvPr/>
          </p:nvSpPr>
          <p:spPr>
            <a:xfrm>
              <a:off x="3648458" y="1504703"/>
              <a:ext cx="2066544" cy="32004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Microeconomics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4983D73-C314-C74F-843A-08BC4AE2A4AC}"/>
                </a:ext>
              </a:extLst>
            </p:cNvPr>
            <p:cNvSpPr/>
            <p:nvPr/>
          </p:nvSpPr>
          <p:spPr>
            <a:xfrm>
              <a:off x="5934460" y="3380874"/>
              <a:ext cx="2066544" cy="320040"/>
            </a:xfrm>
            <a:prstGeom prst="rect">
              <a:avLst/>
            </a:prstGeom>
            <a:solidFill>
              <a:schemeClr val="bg1">
                <a:lumMod val="6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Optional Unit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98A9701-3C0D-D446-A327-41908370244B}"/>
                </a:ext>
              </a:extLst>
            </p:cNvPr>
            <p:cNvSpPr/>
            <p:nvPr/>
          </p:nvSpPr>
          <p:spPr>
            <a:xfrm>
              <a:off x="5934460" y="3004486"/>
              <a:ext cx="2066544" cy="320040"/>
            </a:xfrm>
            <a:prstGeom prst="rect">
              <a:avLst/>
            </a:prstGeom>
            <a:solidFill>
              <a:schemeClr val="bg1">
                <a:lumMod val="6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Optional Unit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7BAA993-51AD-584E-ADF9-4F4E21B268C1}"/>
                </a:ext>
              </a:extLst>
            </p:cNvPr>
            <p:cNvSpPr/>
            <p:nvPr/>
          </p:nvSpPr>
          <p:spPr>
            <a:xfrm>
              <a:off x="5934460" y="1504702"/>
              <a:ext cx="2066544" cy="69895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Applied Economics Dissertation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(or 2 advanced units</a:t>
              </a:r>
              <a:r>
                <a:rPr lang="en-US" sz="1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645B97D-E16B-1E42-9DC9-B25D7DC37971}"/>
                </a:ext>
              </a:extLst>
            </p:cNvPr>
            <p:cNvSpPr/>
            <p:nvPr/>
          </p:nvSpPr>
          <p:spPr>
            <a:xfrm>
              <a:off x="1362456" y="3380874"/>
              <a:ext cx="2066544" cy="320040"/>
            </a:xfrm>
            <a:prstGeom prst="rect">
              <a:avLst/>
            </a:prstGeom>
            <a:solidFill>
              <a:schemeClr val="bg1">
                <a:lumMod val="6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Optional Unit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39BADE8-B1F5-4444-A009-A7B6EDB23861}"/>
                </a:ext>
              </a:extLst>
            </p:cNvPr>
            <p:cNvSpPr/>
            <p:nvPr/>
          </p:nvSpPr>
          <p:spPr>
            <a:xfrm>
              <a:off x="3648458" y="3007877"/>
              <a:ext cx="2066544" cy="320040"/>
            </a:xfrm>
            <a:prstGeom prst="rect">
              <a:avLst/>
            </a:prstGeom>
            <a:solidFill>
              <a:schemeClr val="bg1">
                <a:lumMod val="6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Optional Unit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7AD8663-3AF6-8146-A75F-57776F25E80C}"/>
                </a:ext>
              </a:extLst>
            </p:cNvPr>
            <p:cNvSpPr/>
            <p:nvPr/>
          </p:nvSpPr>
          <p:spPr>
            <a:xfrm>
              <a:off x="5934460" y="2628098"/>
              <a:ext cx="2066544" cy="320040"/>
            </a:xfrm>
            <a:prstGeom prst="rect">
              <a:avLst/>
            </a:prstGeom>
            <a:solidFill>
              <a:schemeClr val="bg1">
                <a:lumMod val="6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Optional Unit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35A4B03-F942-934F-8ADE-641646C2888B}"/>
                </a:ext>
              </a:extLst>
            </p:cNvPr>
            <p:cNvSpPr/>
            <p:nvPr/>
          </p:nvSpPr>
          <p:spPr>
            <a:xfrm>
              <a:off x="5934460" y="2251710"/>
              <a:ext cx="2066544" cy="320040"/>
            </a:xfrm>
            <a:prstGeom prst="rect">
              <a:avLst/>
            </a:prstGeom>
            <a:solidFill>
              <a:schemeClr val="bg1">
                <a:lumMod val="6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Optional Unit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F748BA9-62FB-5547-A87F-88E5B6560B47}"/>
              </a:ext>
            </a:extLst>
          </p:cNvPr>
          <p:cNvSpPr txBox="1"/>
          <p:nvPr/>
        </p:nvSpPr>
        <p:spPr>
          <a:xfrm>
            <a:off x="128102" y="4237983"/>
            <a:ext cx="81831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120 credits per year (typically 6 units per year, 3 per term)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Variety of teaching styles (large group, small group, labs, clinics)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Assessed through combination of coursework and exams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C502421-C99E-5548-8055-DA3BAD043A1D}"/>
              </a:ext>
            </a:extLst>
          </p:cNvPr>
          <p:cNvGrpSpPr/>
          <p:nvPr/>
        </p:nvGrpSpPr>
        <p:grpSpPr>
          <a:xfrm>
            <a:off x="7516678" y="3812583"/>
            <a:ext cx="5176434" cy="2495227"/>
            <a:chOff x="7516678" y="3812583"/>
            <a:chExt cx="5176434" cy="2495227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86CD268-7105-544F-93C0-5DB5146B3FEF}"/>
                </a:ext>
              </a:extLst>
            </p:cNvPr>
            <p:cNvSpPr/>
            <p:nvPr/>
          </p:nvSpPr>
          <p:spPr>
            <a:xfrm>
              <a:off x="7516678" y="3812583"/>
              <a:ext cx="4680488" cy="2495227"/>
            </a:xfrm>
            <a:custGeom>
              <a:avLst/>
              <a:gdLst>
                <a:gd name="connsiteX0" fmla="*/ 4680488 w 4680488"/>
                <a:gd name="connsiteY0" fmla="*/ 0 h 2495227"/>
                <a:gd name="connsiteX1" fmla="*/ 743919 w 4680488"/>
                <a:gd name="connsiteY1" fmla="*/ 0 h 2495227"/>
                <a:gd name="connsiteX2" fmla="*/ 0 w 4680488"/>
                <a:gd name="connsiteY2" fmla="*/ 2495227 h 2495227"/>
                <a:gd name="connsiteX3" fmla="*/ 4680488 w 4680488"/>
                <a:gd name="connsiteY3" fmla="*/ 2479729 h 2495227"/>
                <a:gd name="connsiteX4" fmla="*/ 4680488 w 4680488"/>
                <a:gd name="connsiteY4" fmla="*/ 0 h 249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0488" h="2495227">
                  <a:moveTo>
                    <a:pt x="4680488" y="0"/>
                  </a:moveTo>
                  <a:lnTo>
                    <a:pt x="743919" y="0"/>
                  </a:lnTo>
                  <a:lnTo>
                    <a:pt x="0" y="2495227"/>
                  </a:lnTo>
                  <a:lnTo>
                    <a:pt x="4680488" y="2479729"/>
                  </a:lnTo>
                  <a:lnTo>
                    <a:pt x="4680488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2497437-70EE-9B4C-A837-48DB76E58A3F}"/>
                </a:ext>
              </a:extLst>
            </p:cNvPr>
            <p:cNvSpPr txBox="1"/>
            <p:nvPr/>
          </p:nvSpPr>
          <p:spPr>
            <a:xfrm>
              <a:off x="8311207" y="4090700"/>
              <a:ext cx="438190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</a:rPr>
                <a:t>+ Office Hours</a:t>
              </a:r>
            </a:p>
            <a:p>
              <a:r>
                <a:rPr lang="en-US" sz="2400">
                  <a:solidFill>
                    <a:schemeClr val="bg1"/>
                  </a:solidFill>
                </a:rPr>
                <a:t>+ Revision Sessions</a:t>
              </a:r>
            </a:p>
            <a:p>
              <a:r>
                <a:rPr lang="en-US" sz="2400">
                  <a:solidFill>
                    <a:schemeClr val="bg1"/>
                  </a:solidFill>
                </a:rPr>
                <a:t>+ Employability Sessions</a:t>
              </a:r>
            </a:p>
            <a:p>
              <a:r>
                <a:rPr lang="en-US" sz="2400">
                  <a:solidFill>
                    <a:schemeClr val="bg1"/>
                  </a:solidFill>
                </a:rPr>
                <a:t>+ Extra-curriculars…</a:t>
              </a:r>
            </a:p>
            <a:p>
              <a:endParaRPr lang="en-US" sz="24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550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A812C1-F3DC-CF4F-A05E-39BEB620C26B}"/>
              </a:ext>
            </a:extLst>
          </p:cNvPr>
          <p:cNvSpPr txBox="1"/>
          <p:nvPr/>
        </p:nvSpPr>
        <p:spPr>
          <a:xfrm>
            <a:off x="158597" y="159249"/>
            <a:ext cx="6102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085513-C395-3346-9A04-A0ED48BE892E}"/>
              </a:ext>
            </a:extLst>
          </p:cNvPr>
          <p:cNvSpPr txBox="1"/>
          <p:nvPr/>
        </p:nvSpPr>
        <p:spPr>
          <a:xfrm>
            <a:off x="2059449" y="6571133"/>
            <a:ext cx="10283584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/>
              <a:t>*This is an indicative guide of optional units for 2025/26. Options vary by </a:t>
            </a:r>
            <a:r>
              <a:rPr lang="en-US" sz="1067" err="1"/>
              <a:t>programme</a:t>
            </a:r>
            <a:r>
              <a:rPr lang="en-US" sz="1067"/>
              <a:t>. For unit information, please visit </a:t>
            </a:r>
            <a:r>
              <a:rPr lang="en-US" sz="1067" err="1"/>
              <a:t>bristol.ac.uk</a:t>
            </a:r>
            <a:r>
              <a:rPr lang="en-US" sz="1067"/>
              <a:t> for the latest list of available options.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26D807-ABA9-A046-829E-F05A26CC0C1E}"/>
              </a:ext>
            </a:extLst>
          </p:cNvPr>
          <p:cNvSpPr txBox="1"/>
          <p:nvPr/>
        </p:nvSpPr>
        <p:spPr>
          <a:xfrm>
            <a:off x="158597" y="626122"/>
            <a:ext cx="6102718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200" b="1">
                <a:solidFill>
                  <a:srgbClr val="002060"/>
                </a:solidFill>
                <a:cs typeface="Arial"/>
              </a:rPr>
              <a:t>ENVIRONMENTAL ECONOMICS</a:t>
            </a:r>
            <a:r>
              <a:rPr lang="en-GB" sz="2200" b="1">
                <a:solidFill>
                  <a:schemeClr val="bg1"/>
                </a:solidFill>
                <a:cs typeface="Arial"/>
              </a:rPr>
              <a:t> </a:t>
            </a:r>
            <a:r>
              <a:rPr lang="en-GB" sz="2200" b="1">
                <a:solidFill>
                  <a:srgbClr val="00B0F0"/>
                </a:solidFill>
                <a:cs typeface="Arial"/>
              </a:rPr>
              <a:t>/ BEHAVIOURAL ECONOMICS / </a:t>
            </a:r>
            <a:r>
              <a:rPr lang="en-GB" sz="2200" b="1">
                <a:solidFill>
                  <a:srgbClr val="002060"/>
                </a:solidFill>
                <a:cs typeface="Arial"/>
              </a:rPr>
              <a:t>MACHINE LEARNING</a:t>
            </a:r>
            <a:r>
              <a:rPr lang="en-GB" sz="2200" b="1">
                <a:solidFill>
                  <a:srgbClr val="00B0F0"/>
                </a:solidFill>
                <a:cs typeface="Arial"/>
              </a:rPr>
              <a:t> / COMMUNICATING ECONOMICS / </a:t>
            </a:r>
            <a:r>
              <a:rPr lang="en-GB" sz="2200" b="1">
                <a:solidFill>
                  <a:srgbClr val="002060"/>
                </a:solidFill>
                <a:cs typeface="Arial"/>
              </a:rPr>
              <a:t>APPLIED MICROECONOMICS</a:t>
            </a:r>
            <a:r>
              <a:rPr lang="en-GB" sz="2200" b="1">
                <a:solidFill>
                  <a:schemeClr val="bg1"/>
                </a:solidFill>
                <a:cs typeface="Arial"/>
              </a:rPr>
              <a:t> </a:t>
            </a:r>
            <a:r>
              <a:rPr lang="en-GB" sz="2200" b="1">
                <a:solidFill>
                  <a:srgbClr val="00B0F0"/>
                </a:solidFill>
                <a:cs typeface="Arial"/>
              </a:rPr>
              <a:t>/ GROWTH AND DEVELOPMENT / </a:t>
            </a:r>
            <a:r>
              <a:rPr lang="en-GB" sz="2200" b="1">
                <a:solidFill>
                  <a:srgbClr val="002060"/>
                </a:solidFill>
                <a:cs typeface="Arial"/>
              </a:rPr>
              <a:t>ECONOMICS OF DEVELOPING COUNTRIES</a:t>
            </a:r>
            <a:r>
              <a:rPr lang="en-GB" sz="2200" b="1">
                <a:solidFill>
                  <a:srgbClr val="00B0F0"/>
                </a:solidFill>
                <a:cs typeface="Arial"/>
              </a:rPr>
              <a:t> / PUBLIC ECONOMICS / </a:t>
            </a:r>
            <a:r>
              <a:rPr lang="en-GB" sz="2200" b="1">
                <a:solidFill>
                  <a:srgbClr val="002060"/>
                </a:solidFill>
                <a:cs typeface="Arial"/>
              </a:rPr>
              <a:t>TOPICS IN APPLIED ECONOMICS </a:t>
            </a:r>
            <a:r>
              <a:rPr lang="en-GB" sz="2200" b="1">
                <a:solidFill>
                  <a:srgbClr val="00B0F0"/>
                </a:solidFill>
                <a:cs typeface="Arial"/>
              </a:rPr>
              <a:t>/ INTERNATIONAL ECONOMICS / </a:t>
            </a:r>
            <a:r>
              <a:rPr lang="en-GB" sz="2200" b="1">
                <a:solidFill>
                  <a:srgbClr val="002060"/>
                </a:solidFill>
                <a:cs typeface="Arial"/>
              </a:rPr>
              <a:t>GLOBALISATION AND DEVELOPMENT </a:t>
            </a:r>
            <a:r>
              <a:rPr lang="en-GB" sz="2200" b="1">
                <a:solidFill>
                  <a:srgbClr val="00B0F0"/>
                </a:solidFill>
                <a:cs typeface="Arial"/>
              </a:rPr>
              <a:t>/ ECONOMIC HISTORY / </a:t>
            </a:r>
            <a:r>
              <a:rPr lang="en-GB" sz="2200" b="1">
                <a:solidFill>
                  <a:srgbClr val="002060"/>
                </a:solidFill>
                <a:cs typeface="Arial"/>
              </a:rPr>
              <a:t>INDUSTRIAL ECONOMICS</a:t>
            </a:r>
            <a:r>
              <a:rPr lang="en-GB" sz="2200" b="1">
                <a:solidFill>
                  <a:srgbClr val="00B0F0"/>
                </a:solidFill>
                <a:cs typeface="Arial"/>
              </a:rPr>
              <a:t> / HISTORY OF ECONOMIC THOUGHT / </a:t>
            </a:r>
            <a:r>
              <a:rPr lang="en-GB" sz="2200" b="1">
                <a:solidFill>
                  <a:srgbClr val="002060"/>
                </a:solidFill>
                <a:cs typeface="Arial"/>
              </a:rPr>
              <a:t>ADVANCED ECONOMETRIC THEORY </a:t>
            </a:r>
            <a:r>
              <a:rPr lang="en-GB" sz="2200" b="1">
                <a:solidFill>
                  <a:srgbClr val="00B0F0"/>
                </a:solidFill>
                <a:cs typeface="Arial"/>
              </a:rPr>
              <a:t>/ ADVANCED MICROECONOMICS /</a:t>
            </a:r>
            <a:r>
              <a:rPr lang="en-GB" sz="2200" b="1">
                <a:solidFill>
                  <a:srgbClr val="002060"/>
                </a:solidFill>
                <a:cs typeface="Arial"/>
              </a:rPr>
              <a:t> LABOUR ECONOMICS </a:t>
            </a:r>
            <a:r>
              <a:rPr lang="en-GB" sz="2200" b="1">
                <a:solidFill>
                  <a:srgbClr val="00B0F0"/>
                </a:solidFill>
                <a:cs typeface="Arial"/>
              </a:rPr>
              <a:t>/ FOUNDATIONS OF ECONOMETRIC THEORY / </a:t>
            </a:r>
            <a:r>
              <a:rPr lang="en-GB" sz="2200" b="1">
                <a:solidFill>
                  <a:srgbClr val="002060"/>
                </a:solidFill>
                <a:cs typeface="Arial"/>
              </a:rPr>
              <a:t>ECONOMIC HISTORY </a:t>
            </a:r>
            <a:r>
              <a:rPr lang="en-GB" sz="2200" b="1">
                <a:solidFill>
                  <a:srgbClr val="00B0F0"/>
                </a:solidFill>
                <a:cs typeface="Arial"/>
              </a:rPr>
              <a:t>/ PHILOSOPHY OF ECONOMICS</a:t>
            </a:r>
            <a:endParaRPr lang="en-GB" sz="2200" b="1">
              <a:solidFill>
                <a:srgbClr val="002060"/>
              </a:solidFill>
              <a:cs typeface="Arial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200" b="1">
                <a:solidFill>
                  <a:srgbClr val="002060"/>
                </a:solidFill>
                <a:cs typeface="Arial"/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C4E8547-12D2-8F4D-911F-91ED4583840F}"/>
              </a:ext>
            </a:extLst>
          </p:cNvPr>
          <p:cNvSpPr txBox="1"/>
          <p:nvPr/>
        </p:nvSpPr>
        <p:spPr>
          <a:xfrm>
            <a:off x="6321334" y="626122"/>
            <a:ext cx="57447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200" b="1">
                <a:solidFill>
                  <a:schemeClr val="accent3">
                    <a:lumMod val="50000"/>
                  </a:schemeClr>
                </a:solidFill>
                <a:cs typeface="Arial"/>
              </a:rPr>
              <a:t>PRINCIPLES OF FINANCE </a:t>
            </a:r>
            <a:r>
              <a:rPr lang="en-GB" sz="2200" b="1">
                <a:solidFill>
                  <a:schemeClr val="accent3"/>
                </a:solidFill>
                <a:cs typeface="Arial"/>
              </a:rPr>
              <a:t>/ DERIVATIVES / </a:t>
            </a:r>
            <a:r>
              <a:rPr lang="en-GB" sz="2200" b="1">
                <a:solidFill>
                  <a:schemeClr val="accent3">
                    <a:lumMod val="50000"/>
                  </a:schemeClr>
                </a:solidFill>
                <a:cs typeface="Arial"/>
              </a:rPr>
              <a:t>MANAGEMENT ACCOUNTING FOR STRATEGY </a:t>
            </a:r>
            <a:r>
              <a:rPr lang="en-GB" sz="2200" b="1">
                <a:solidFill>
                  <a:schemeClr val="accent3"/>
                </a:solidFill>
                <a:cs typeface="Arial"/>
              </a:rPr>
              <a:t>/ FINANCIAL ACCOUNTING / </a:t>
            </a:r>
            <a:r>
              <a:rPr lang="en-GB" sz="2200" b="1">
                <a:solidFill>
                  <a:schemeClr val="accent3">
                    <a:lumMod val="50000"/>
                  </a:schemeClr>
                </a:solidFill>
                <a:cs typeface="Arial"/>
              </a:rPr>
              <a:t>FINANCIAL CRISES </a:t>
            </a:r>
            <a:r>
              <a:rPr lang="en-GB" sz="2200" b="1">
                <a:solidFill>
                  <a:schemeClr val="accent3"/>
                </a:solidFill>
                <a:cs typeface="Arial"/>
              </a:rPr>
              <a:t>/ AUDITING / </a:t>
            </a:r>
            <a:r>
              <a:rPr lang="en-GB" sz="2200" b="1">
                <a:solidFill>
                  <a:schemeClr val="accent3">
                    <a:lumMod val="50000"/>
                  </a:schemeClr>
                </a:solidFill>
                <a:cs typeface="Arial"/>
              </a:rPr>
              <a:t>PORTFOLIO MANAGEMENT </a:t>
            </a:r>
            <a:r>
              <a:rPr lang="en-GB" sz="2200" b="1">
                <a:solidFill>
                  <a:schemeClr val="accent3"/>
                </a:solidFill>
                <a:cs typeface="Arial"/>
              </a:rPr>
              <a:t>/ ADVANCED FINANCIAL REPORTING / </a:t>
            </a:r>
            <a:r>
              <a:rPr lang="en-GB" sz="2200" b="1">
                <a:solidFill>
                  <a:schemeClr val="accent3">
                    <a:lumMod val="50000"/>
                  </a:schemeClr>
                </a:solidFill>
                <a:cs typeface="Arial"/>
              </a:rPr>
              <a:t>ADVANCED CORPORATE FINANCE </a:t>
            </a:r>
            <a:r>
              <a:rPr lang="en-GB" sz="2200" b="1">
                <a:solidFill>
                  <a:schemeClr val="accent3"/>
                </a:solidFill>
                <a:cs typeface="Arial"/>
              </a:rPr>
              <a:t>/ INTERNATIONAL FINANCE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CE5AF0-25AB-1C4D-8C2A-3616790D56E3}"/>
              </a:ext>
            </a:extLst>
          </p:cNvPr>
          <p:cNvSpPr txBox="1"/>
          <p:nvPr/>
        </p:nvSpPr>
        <p:spPr>
          <a:xfrm>
            <a:off x="6261315" y="3985855"/>
            <a:ext cx="58706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200" b="1">
                <a:solidFill>
                  <a:schemeClr val="accent4"/>
                </a:solidFill>
                <a:cs typeface="Arial"/>
              </a:rPr>
              <a:t>OPERATIONS MANAGEMENT / </a:t>
            </a:r>
            <a:r>
              <a:rPr lang="en-GB" sz="2200" b="1">
                <a:solidFill>
                  <a:schemeClr val="accent4">
                    <a:lumMod val="50000"/>
                  </a:schemeClr>
                </a:solidFill>
                <a:cs typeface="Arial"/>
              </a:rPr>
              <a:t>ADVANCED MANAGEMENT SCIENCE </a:t>
            </a:r>
            <a:r>
              <a:rPr lang="en-GB" sz="2200" b="1">
                <a:solidFill>
                  <a:schemeClr val="accent4"/>
                </a:solidFill>
                <a:cs typeface="Arial"/>
              </a:rPr>
              <a:t>/ PUBLIC MANAGEMENT /</a:t>
            </a:r>
            <a:r>
              <a:rPr lang="en-GB" sz="2200" b="1">
                <a:solidFill>
                  <a:schemeClr val="accent4">
                    <a:lumMod val="50000"/>
                  </a:schemeClr>
                </a:solidFill>
                <a:cs typeface="Arial"/>
              </a:rPr>
              <a:t> INTERNATIONAL BUSINESS MANAGEMENT </a:t>
            </a:r>
            <a:r>
              <a:rPr lang="en-GB" sz="2200" b="1">
                <a:solidFill>
                  <a:schemeClr val="accent4"/>
                </a:solidFill>
                <a:cs typeface="Arial"/>
              </a:rPr>
              <a:t>/ MANAGEMENT SCIENCE / </a:t>
            </a:r>
            <a:r>
              <a:rPr lang="en-GB" sz="2200" b="1">
                <a:solidFill>
                  <a:schemeClr val="accent4">
                    <a:lumMod val="50000"/>
                  </a:schemeClr>
                </a:solidFill>
                <a:cs typeface="Arial"/>
              </a:rPr>
              <a:t>FOUNDATIONS OF BUSINESS LAW</a:t>
            </a:r>
            <a:endParaRPr lang="en-GB" sz="2200" b="1">
              <a:solidFill>
                <a:schemeClr val="accent4"/>
              </a:solidFill>
              <a:cs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5F1FE25-F8BE-0F40-9064-7A6E55493D62}"/>
              </a:ext>
            </a:extLst>
          </p:cNvPr>
          <p:cNvSpPr txBox="1"/>
          <p:nvPr/>
        </p:nvSpPr>
        <p:spPr>
          <a:xfrm>
            <a:off x="6321334" y="195138"/>
            <a:ext cx="6102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&amp; FINANCE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F857DB1-0DE0-D64C-92F7-8A8C27CC62CA}"/>
              </a:ext>
            </a:extLst>
          </p:cNvPr>
          <p:cNvSpPr txBox="1"/>
          <p:nvPr/>
        </p:nvSpPr>
        <p:spPr>
          <a:xfrm>
            <a:off x="6261315" y="3565485"/>
            <a:ext cx="6102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3799889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4901E7B-8473-8678-C458-A663642EAE19}"/>
              </a:ext>
            </a:extLst>
          </p:cNvPr>
          <p:cNvSpPr txBox="1">
            <a:spLocks/>
          </p:cNvSpPr>
          <p:nvPr/>
        </p:nvSpPr>
        <p:spPr>
          <a:xfrm>
            <a:off x="315748" y="1494469"/>
            <a:ext cx="8501567" cy="53607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rgbClr val="00B0F0"/>
                </a:solidFill>
              </a:rPr>
              <a:t>Activities and Societies</a:t>
            </a:r>
          </a:p>
          <a:p>
            <a:r>
              <a:rPr lang="en-GB" sz="2400" dirty="0">
                <a:cs typeface="Arial"/>
              </a:rPr>
              <a:t>School-led events</a:t>
            </a:r>
          </a:p>
          <a:p>
            <a:r>
              <a:rPr lang="en-GB" sz="2400" dirty="0">
                <a:cs typeface="Arial"/>
              </a:rPr>
              <a:t>Thriving network of student societies connected to the School</a:t>
            </a:r>
          </a:p>
          <a:p>
            <a:r>
              <a:rPr lang="en-GB" sz="2400" dirty="0">
                <a:cs typeface="Arial"/>
              </a:rPr>
              <a:t>Career talks and networking events</a:t>
            </a:r>
          </a:p>
          <a:p>
            <a:pPr marL="457200" lvl="1" indent="0">
              <a:buNone/>
            </a:pPr>
            <a:endParaRPr lang="en-GB" sz="1800" dirty="0">
              <a:cs typeface="Arial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rgbClr val="00B0F0"/>
                </a:solidFill>
              </a:rPr>
              <a:t>Academic Skills and Software</a:t>
            </a:r>
            <a:endParaRPr lang="en-GB" sz="2400" b="1" dirty="0">
              <a:solidFill>
                <a:srgbClr val="00B0F0"/>
              </a:solidFill>
              <a:cs typeface="Arial" panose="020B0604020202020204"/>
            </a:endParaRPr>
          </a:p>
          <a:p>
            <a:r>
              <a:rPr lang="en-GB" sz="2400" dirty="0">
                <a:cs typeface="Arial"/>
              </a:rPr>
              <a:t>Regular office hours with lecturers and tutors</a:t>
            </a:r>
          </a:p>
          <a:p>
            <a:r>
              <a:rPr lang="en-GB" sz="2400" dirty="0">
                <a:cs typeface="Arial"/>
              </a:rPr>
              <a:t>Advanced software workshops (e.g. Excel, Python, R)</a:t>
            </a:r>
          </a:p>
          <a:p>
            <a:r>
              <a:rPr lang="en-GB" sz="2400" dirty="0">
                <a:cs typeface="Arial"/>
              </a:rPr>
              <a:t>Academic writing guidance</a:t>
            </a:r>
          </a:p>
          <a:p>
            <a:r>
              <a:rPr lang="en-GB" sz="2400" dirty="0">
                <a:cs typeface="Arial"/>
              </a:rPr>
              <a:t>SAGE: Student Assisted Guidance </a:t>
            </a:r>
            <a:r>
              <a:rPr lang="en-GB" sz="2400">
                <a:cs typeface="Arial"/>
              </a:rPr>
              <a:t>in Economics</a:t>
            </a:r>
            <a:endParaRPr lang="en-GB" sz="2400" dirty="0">
              <a:cs typeface="Arial"/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pPr marL="342900" indent="-342900"/>
            <a:endParaRPr lang="en-GB" sz="2400" dirty="0"/>
          </a:p>
          <a:p>
            <a:pPr marL="342900" indent="-342900"/>
            <a:endParaRPr lang="en-GB" sz="2400" dirty="0">
              <a:cs typeface="Arial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91402A0-CCC2-E922-7CF9-55F42E9A1C76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82"/>
                    </a14:imgEffect>
                    <a14:imgEffect>
                      <a14:saturation sat="1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4892" y="0"/>
            <a:ext cx="4026246" cy="6878954"/>
          </a:xfrm>
        </p:spPr>
      </p:pic>
      <p:sp>
        <p:nvSpPr>
          <p:cNvPr id="5" name="Freeform 13">
            <a:extLst>
              <a:ext uri="{FF2B5EF4-FFF2-40B4-BE49-F238E27FC236}">
                <a16:creationId xmlns:a16="http://schemas.microsoft.com/office/drawing/2014/main" id="{78F09090-3D77-6312-8F08-1F823C6015DC}"/>
              </a:ext>
            </a:extLst>
          </p:cNvPr>
          <p:cNvSpPr/>
          <p:nvPr/>
        </p:nvSpPr>
        <p:spPr>
          <a:xfrm>
            <a:off x="-1505680" y="141218"/>
            <a:ext cx="9119219" cy="872273"/>
          </a:xfrm>
          <a:custGeom>
            <a:avLst/>
            <a:gdLst>
              <a:gd name="connsiteX0" fmla="*/ 0 w 6839414"/>
              <a:gd name="connsiteY0" fmla="*/ 617034 h 646771"/>
              <a:gd name="connsiteX1" fmla="*/ 6690731 w 6839414"/>
              <a:gd name="connsiteY1" fmla="*/ 646771 h 646771"/>
              <a:gd name="connsiteX2" fmla="*/ 6839414 w 6839414"/>
              <a:gd name="connsiteY2" fmla="*/ 14868 h 646771"/>
              <a:gd name="connsiteX3" fmla="*/ 0 w 6839414"/>
              <a:gd name="connsiteY3" fmla="*/ 0 h 646771"/>
              <a:gd name="connsiteX4" fmla="*/ 0 w 6839414"/>
              <a:gd name="connsiteY4" fmla="*/ 617034 h 646771"/>
              <a:gd name="connsiteX0" fmla="*/ 0 w 6839414"/>
              <a:gd name="connsiteY0" fmla="*/ 654205 h 654205"/>
              <a:gd name="connsiteX1" fmla="*/ 6690731 w 6839414"/>
              <a:gd name="connsiteY1" fmla="*/ 646771 h 654205"/>
              <a:gd name="connsiteX2" fmla="*/ 6839414 w 6839414"/>
              <a:gd name="connsiteY2" fmla="*/ 14868 h 654205"/>
              <a:gd name="connsiteX3" fmla="*/ 0 w 6839414"/>
              <a:gd name="connsiteY3" fmla="*/ 0 h 654205"/>
              <a:gd name="connsiteX4" fmla="*/ 0 w 6839414"/>
              <a:gd name="connsiteY4" fmla="*/ 654205 h 65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9414" h="654205">
                <a:moveTo>
                  <a:pt x="0" y="654205"/>
                </a:moveTo>
                <a:lnTo>
                  <a:pt x="6690731" y="646771"/>
                </a:lnTo>
                <a:lnTo>
                  <a:pt x="6839414" y="14868"/>
                </a:lnTo>
                <a:lnTo>
                  <a:pt x="0" y="0"/>
                </a:lnTo>
                <a:lnTo>
                  <a:pt x="0" y="65420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BA08F4-6DCA-7487-8C85-1297F7B9E5DE}"/>
              </a:ext>
            </a:extLst>
          </p:cNvPr>
          <p:cNvSpPr txBox="1"/>
          <p:nvPr/>
        </p:nvSpPr>
        <p:spPr>
          <a:xfrm>
            <a:off x="158596" y="243962"/>
            <a:ext cx="719132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>
                <a:solidFill>
                  <a:schemeClr val="bg1"/>
                </a:solidFill>
                <a:latin typeface="+mj-lt"/>
              </a:rPr>
              <a:t>Beyond the classroom</a:t>
            </a:r>
          </a:p>
        </p:txBody>
      </p:sp>
    </p:spTree>
    <p:extLst>
      <p:ext uri="{BB962C8B-B14F-4D97-AF65-F5344CB8AC3E}">
        <p14:creationId xmlns:p14="http://schemas.microsoft.com/office/powerpoint/2010/main" val="3041033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12E32-06C5-4897-A028-930443BFB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212" y="1314900"/>
            <a:ext cx="6229807" cy="49340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b="1">
                <a:solidFill>
                  <a:srgbClr val="00B0F0"/>
                </a:solidFill>
                <a:latin typeface="Arial"/>
                <a:cs typeface="Arial"/>
              </a:rPr>
              <a:t>Year abroad: </a:t>
            </a:r>
          </a:p>
          <a:p>
            <a:r>
              <a:rPr lang="en-GB">
                <a:latin typeface="Arial"/>
                <a:cs typeface="Arial"/>
              </a:rPr>
              <a:t>Most of our programmes allow students to spend a year studying abroad.</a:t>
            </a:r>
            <a:endParaRPr lang="en-GB" sz="2600">
              <a:latin typeface="Arial"/>
              <a:cs typeface="Arial"/>
            </a:endParaRPr>
          </a:p>
          <a:p>
            <a:pPr marL="457200" lvl="1" indent="0">
              <a:buNone/>
            </a:pPr>
            <a:r>
              <a:rPr lang="en-GB" sz="2100">
                <a:latin typeface="Arial"/>
                <a:cs typeface="Arial"/>
              </a:rPr>
              <a:t>Previous study abroad destinations have included:</a:t>
            </a:r>
          </a:p>
          <a:p>
            <a:pPr marL="457200" lvl="1" indent="0">
              <a:buNone/>
            </a:pPr>
            <a:r>
              <a:rPr lang="en-GB" sz="2100">
                <a:latin typeface="Arial"/>
                <a:cs typeface="Arial"/>
              </a:rPr>
              <a:t>Australia, USA, Singapore, South Korea, Hong Kong, Taiwan, Bangkok, Denmark, France, Belgium, Italy, Netherlands and Poland</a:t>
            </a:r>
          </a:p>
          <a:p>
            <a:r>
              <a:rPr lang="en-GB" b="1">
                <a:solidFill>
                  <a:srgbClr val="00B0F0"/>
                </a:solidFill>
                <a:latin typeface="Arial"/>
                <a:cs typeface="Arial"/>
              </a:rPr>
              <a:t>Summer opportunities: </a:t>
            </a:r>
          </a:p>
          <a:p>
            <a:r>
              <a:rPr lang="en-GB">
                <a:latin typeface="Arial"/>
                <a:cs typeface="Arial"/>
              </a:rPr>
              <a:t>We also offer summer abroad opportunities through our Bristol Abroad team</a:t>
            </a:r>
          </a:p>
          <a:p>
            <a:endParaRPr lang="en-GB" sz="1800">
              <a:solidFill>
                <a:srgbClr val="00B0F0"/>
              </a:solidFill>
              <a:ea typeface="+mj-lt"/>
              <a:cs typeface="+mj-lt"/>
            </a:endParaRPr>
          </a:p>
          <a:p>
            <a:r>
              <a:rPr lang="en-GB" sz="1600">
                <a:solidFill>
                  <a:srgbClr val="00B0F0"/>
                </a:solidFill>
                <a:ea typeface="+mj-lt"/>
                <a:cs typeface="+mj-lt"/>
              </a:rPr>
              <a:t>https://</a:t>
            </a:r>
            <a:r>
              <a:rPr lang="en-GB" sz="1600" err="1">
                <a:solidFill>
                  <a:srgbClr val="00B0F0"/>
                </a:solidFill>
                <a:ea typeface="+mj-lt"/>
                <a:cs typeface="+mj-lt"/>
              </a:rPr>
              <a:t>www.bristol.ac.uk</a:t>
            </a:r>
            <a:r>
              <a:rPr lang="en-GB" sz="1600">
                <a:solidFill>
                  <a:srgbClr val="00B0F0"/>
                </a:solidFill>
                <a:ea typeface="+mj-lt"/>
                <a:cs typeface="+mj-lt"/>
              </a:rPr>
              <a:t>/centre-for-study-abroad/outbound</a:t>
            </a:r>
            <a:endParaRPr lang="en-GB" sz="2000"/>
          </a:p>
          <a:p>
            <a:endParaRPr lang="en-GB"/>
          </a:p>
        </p:txBody>
      </p:sp>
      <p:sp>
        <p:nvSpPr>
          <p:cNvPr id="8" name="Freeform 13">
            <a:extLst>
              <a:ext uri="{FF2B5EF4-FFF2-40B4-BE49-F238E27FC236}">
                <a16:creationId xmlns:a16="http://schemas.microsoft.com/office/drawing/2014/main" id="{E8C79525-35CB-5106-D09B-BECBBC43430A}"/>
              </a:ext>
            </a:extLst>
          </p:cNvPr>
          <p:cNvSpPr/>
          <p:nvPr/>
        </p:nvSpPr>
        <p:spPr>
          <a:xfrm>
            <a:off x="-1505680" y="141218"/>
            <a:ext cx="9119219" cy="872273"/>
          </a:xfrm>
          <a:custGeom>
            <a:avLst/>
            <a:gdLst>
              <a:gd name="connsiteX0" fmla="*/ 0 w 6839414"/>
              <a:gd name="connsiteY0" fmla="*/ 617034 h 646771"/>
              <a:gd name="connsiteX1" fmla="*/ 6690731 w 6839414"/>
              <a:gd name="connsiteY1" fmla="*/ 646771 h 646771"/>
              <a:gd name="connsiteX2" fmla="*/ 6839414 w 6839414"/>
              <a:gd name="connsiteY2" fmla="*/ 14868 h 646771"/>
              <a:gd name="connsiteX3" fmla="*/ 0 w 6839414"/>
              <a:gd name="connsiteY3" fmla="*/ 0 h 646771"/>
              <a:gd name="connsiteX4" fmla="*/ 0 w 6839414"/>
              <a:gd name="connsiteY4" fmla="*/ 617034 h 646771"/>
              <a:gd name="connsiteX0" fmla="*/ 0 w 6839414"/>
              <a:gd name="connsiteY0" fmla="*/ 654205 h 654205"/>
              <a:gd name="connsiteX1" fmla="*/ 6690731 w 6839414"/>
              <a:gd name="connsiteY1" fmla="*/ 646771 h 654205"/>
              <a:gd name="connsiteX2" fmla="*/ 6839414 w 6839414"/>
              <a:gd name="connsiteY2" fmla="*/ 14868 h 654205"/>
              <a:gd name="connsiteX3" fmla="*/ 0 w 6839414"/>
              <a:gd name="connsiteY3" fmla="*/ 0 h 654205"/>
              <a:gd name="connsiteX4" fmla="*/ 0 w 6839414"/>
              <a:gd name="connsiteY4" fmla="*/ 654205 h 65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9414" h="654205">
                <a:moveTo>
                  <a:pt x="0" y="654205"/>
                </a:moveTo>
                <a:lnTo>
                  <a:pt x="6690731" y="646771"/>
                </a:lnTo>
                <a:lnTo>
                  <a:pt x="6839414" y="14868"/>
                </a:lnTo>
                <a:lnTo>
                  <a:pt x="0" y="0"/>
                </a:lnTo>
                <a:lnTo>
                  <a:pt x="0" y="65420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E51584-DECB-2E3E-34F3-1446DE637C31}"/>
              </a:ext>
            </a:extLst>
          </p:cNvPr>
          <p:cNvSpPr txBox="1"/>
          <p:nvPr/>
        </p:nvSpPr>
        <p:spPr>
          <a:xfrm>
            <a:off x="158596" y="243962"/>
            <a:ext cx="719132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>
                <a:solidFill>
                  <a:schemeClr val="bg1"/>
                </a:solidFill>
                <a:latin typeface="+mj-lt"/>
              </a:rPr>
              <a:t>Opportunities to study abroad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42CD45B-C842-4075-508B-3B325A9DDB42}"/>
              </a:ext>
            </a:extLst>
          </p:cNvPr>
          <p:cNvSpPr/>
          <p:nvPr/>
        </p:nvSpPr>
        <p:spPr>
          <a:xfrm>
            <a:off x="8156864" y="-20782"/>
            <a:ext cx="4042063" cy="6899564"/>
          </a:xfrm>
          <a:custGeom>
            <a:avLst/>
            <a:gdLst>
              <a:gd name="connsiteX0" fmla="*/ 1589809 w 4042063"/>
              <a:gd name="connsiteY0" fmla="*/ 10391 h 6899564"/>
              <a:gd name="connsiteX1" fmla="*/ 0 w 4042063"/>
              <a:gd name="connsiteY1" fmla="*/ 6889173 h 6899564"/>
              <a:gd name="connsiteX2" fmla="*/ 4042063 w 4042063"/>
              <a:gd name="connsiteY2" fmla="*/ 6899564 h 6899564"/>
              <a:gd name="connsiteX3" fmla="*/ 4042063 w 4042063"/>
              <a:gd name="connsiteY3" fmla="*/ 0 h 6899564"/>
              <a:gd name="connsiteX4" fmla="*/ 1589809 w 4042063"/>
              <a:gd name="connsiteY4" fmla="*/ 10391 h 6899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2063" h="6899564">
                <a:moveTo>
                  <a:pt x="1589809" y="10391"/>
                </a:moveTo>
                <a:lnTo>
                  <a:pt x="0" y="6889173"/>
                </a:lnTo>
                <a:lnTo>
                  <a:pt x="4042063" y="6899564"/>
                </a:lnTo>
                <a:lnTo>
                  <a:pt x="4042063" y="0"/>
                </a:lnTo>
                <a:lnTo>
                  <a:pt x="1589809" y="10391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A95182A-9ABA-77C9-5DEE-ED7351E55DC9}"/>
              </a:ext>
            </a:extLst>
          </p:cNvPr>
          <p:cNvSpPr/>
          <p:nvPr/>
        </p:nvSpPr>
        <p:spPr>
          <a:xfrm>
            <a:off x="8863616" y="25927"/>
            <a:ext cx="2102629" cy="2233914"/>
          </a:xfrm>
          <a:custGeom>
            <a:avLst/>
            <a:gdLst>
              <a:gd name="connsiteX0" fmla="*/ 0 w 2101069"/>
              <a:gd name="connsiteY0" fmla="*/ 913965 h 1827930"/>
              <a:gd name="connsiteX1" fmla="*/ 456983 w 2101069"/>
              <a:gd name="connsiteY1" fmla="*/ 0 h 1827930"/>
              <a:gd name="connsiteX2" fmla="*/ 1644087 w 2101069"/>
              <a:gd name="connsiteY2" fmla="*/ 0 h 1827930"/>
              <a:gd name="connsiteX3" fmla="*/ 2101069 w 2101069"/>
              <a:gd name="connsiteY3" fmla="*/ 913965 h 1827930"/>
              <a:gd name="connsiteX4" fmla="*/ 1644087 w 2101069"/>
              <a:gd name="connsiteY4" fmla="*/ 1827930 h 1827930"/>
              <a:gd name="connsiteX5" fmla="*/ 456983 w 2101069"/>
              <a:gd name="connsiteY5" fmla="*/ 1827930 h 1827930"/>
              <a:gd name="connsiteX6" fmla="*/ 0 w 2101069"/>
              <a:gd name="connsiteY6" fmla="*/ 913965 h 182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1069" h="1827930">
                <a:moveTo>
                  <a:pt x="1050535" y="0"/>
                </a:moveTo>
                <a:lnTo>
                  <a:pt x="2101068" y="397575"/>
                </a:lnTo>
                <a:lnTo>
                  <a:pt x="2101068" y="1430355"/>
                </a:lnTo>
                <a:lnTo>
                  <a:pt x="1050535" y="1827930"/>
                </a:lnTo>
                <a:lnTo>
                  <a:pt x="1" y="1430355"/>
                </a:lnTo>
                <a:lnTo>
                  <a:pt x="1" y="397575"/>
                </a:lnTo>
                <a:lnTo>
                  <a:pt x="1050535" y="0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3000"/>
            </a:stretch>
          </a:blipFill>
          <a:ln w="50800"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100630"/>
              <a:satOff val="-10055"/>
              <a:lumOff val="16207"/>
              <a:alphaOff val="0"/>
            </a:schemeClr>
          </a:fillRef>
          <a:effectRef idx="0">
            <a:schemeClr val="accent1">
              <a:shade val="50000"/>
              <a:hueOff val="100630"/>
              <a:satOff val="-10055"/>
              <a:lumOff val="1620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852" tIns="327418" rIns="284853" bIns="327417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3600" kern="12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F6AB587-B389-9E4C-FAAF-1FAB02232231}"/>
              </a:ext>
            </a:extLst>
          </p:cNvPr>
          <p:cNvSpPr/>
          <p:nvPr/>
        </p:nvSpPr>
        <p:spPr>
          <a:xfrm>
            <a:off x="10334906" y="3166133"/>
            <a:ext cx="2102629" cy="2233914"/>
          </a:xfrm>
          <a:custGeom>
            <a:avLst/>
            <a:gdLst>
              <a:gd name="connsiteX0" fmla="*/ 0 w 2101069"/>
              <a:gd name="connsiteY0" fmla="*/ 913965 h 1827930"/>
              <a:gd name="connsiteX1" fmla="*/ 456983 w 2101069"/>
              <a:gd name="connsiteY1" fmla="*/ 0 h 1827930"/>
              <a:gd name="connsiteX2" fmla="*/ 1644087 w 2101069"/>
              <a:gd name="connsiteY2" fmla="*/ 0 h 1827930"/>
              <a:gd name="connsiteX3" fmla="*/ 2101069 w 2101069"/>
              <a:gd name="connsiteY3" fmla="*/ 913965 h 1827930"/>
              <a:gd name="connsiteX4" fmla="*/ 1644087 w 2101069"/>
              <a:gd name="connsiteY4" fmla="*/ 1827930 h 1827930"/>
              <a:gd name="connsiteX5" fmla="*/ 456983 w 2101069"/>
              <a:gd name="connsiteY5" fmla="*/ 1827930 h 1827930"/>
              <a:gd name="connsiteX6" fmla="*/ 0 w 2101069"/>
              <a:gd name="connsiteY6" fmla="*/ 913965 h 182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1069" h="1827930">
                <a:moveTo>
                  <a:pt x="1050535" y="0"/>
                </a:moveTo>
                <a:lnTo>
                  <a:pt x="2101068" y="397575"/>
                </a:lnTo>
                <a:lnTo>
                  <a:pt x="2101068" y="1430355"/>
                </a:lnTo>
                <a:lnTo>
                  <a:pt x="1050535" y="1827930"/>
                </a:lnTo>
                <a:lnTo>
                  <a:pt x="1" y="1430355"/>
                </a:lnTo>
                <a:lnTo>
                  <a:pt x="1" y="397575"/>
                </a:lnTo>
                <a:lnTo>
                  <a:pt x="1050535" y="0"/>
                </a:lnTo>
                <a:close/>
              </a:path>
            </a:pathLst>
          </a:cu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0800"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100630"/>
              <a:satOff val="-10055"/>
              <a:lumOff val="16207"/>
              <a:alphaOff val="0"/>
            </a:schemeClr>
          </a:fillRef>
          <a:effectRef idx="0">
            <a:schemeClr val="accent1">
              <a:shade val="50000"/>
              <a:hueOff val="100630"/>
              <a:satOff val="-10055"/>
              <a:lumOff val="1620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852" tIns="327418" rIns="284853" bIns="327417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3600" kern="12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B1C41B3-82F5-B61A-B40E-8409BE3F5034}"/>
              </a:ext>
            </a:extLst>
          </p:cNvPr>
          <p:cNvSpPr/>
          <p:nvPr/>
        </p:nvSpPr>
        <p:spPr>
          <a:xfrm>
            <a:off x="7812301" y="1948633"/>
            <a:ext cx="2102629" cy="2233914"/>
          </a:xfrm>
          <a:custGeom>
            <a:avLst/>
            <a:gdLst>
              <a:gd name="connsiteX0" fmla="*/ 0 w 2101069"/>
              <a:gd name="connsiteY0" fmla="*/ 913965 h 1827930"/>
              <a:gd name="connsiteX1" fmla="*/ 456983 w 2101069"/>
              <a:gd name="connsiteY1" fmla="*/ 0 h 1827930"/>
              <a:gd name="connsiteX2" fmla="*/ 1644087 w 2101069"/>
              <a:gd name="connsiteY2" fmla="*/ 0 h 1827930"/>
              <a:gd name="connsiteX3" fmla="*/ 2101069 w 2101069"/>
              <a:gd name="connsiteY3" fmla="*/ 913965 h 1827930"/>
              <a:gd name="connsiteX4" fmla="*/ 1644087 w 2101069"/>
              <a:gd name="connsiteY4" fmla="*/ 1827930 h 1827930"/>
              <a:gd name="connsiteX5" fmla="*/ 456983 w 2101069"/>
              <a:gd name="connsiteY5" fmla="*/ 1827930 h 1827930"/>
              <a:gd name="connsiteX6" fmla="*/ 0 w 2101069"/>
              <a:gd name="connsiteY6" fmla="*/ 913965 h 182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1069" h="1827930">
                <a:moveTo>
                  <a:pt x="1050535" y="0"/>
                </a:moveTo>
                <a:lnTo>
                  <a:pt x="2101068" y="397575"/>
                </a:lnTo>
                <a:lnTo>
                  <a:pt x="2101068" y="1430355"/>
                </a:lnTo>
                <a:lnTo>
                  <a:pt x="1050535" y="1827930"/>
                </a:lnTo>
                <a:lnTo>
                  <a:pt x="1" y="1430355"/>
                </a:lnTo>
                <a:lnTo>
                  <a:pt x="1" y="397575"/>
                </a:lnTo>
                <a:lnTo>
                  <a:pt x="1050535" y="0"/>
                </a:lnTo>
                <a:close/>
              </a:path>
            </a:pathLst>
          </a:cu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00"/>
            </a:stretch>
          </a:blipFill>
          <a:ln w="50800"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100630"/>
              <a:satOff val="-10055"/>
              <a:lumOff val="16207"/>
              <a:alphaOff val="0"/>
            </a:schemeClr>
          </a:fillRef>
          <a:effectRef idx="0">
            <a:schemeClr val="accent1">
              <a:shade val="50000"/>
              <a:hueOff val="100630"/>
              <a:satOff val="-10055"/>
              <a:lumOff val="1620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852" tIns="327418" rIns="284853" bIns="327417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3600" kern="1200"/>
          </a:p>
        </p:txBody>
      </p:sp>
      <p:pic>
        <p:nvPicPr>
          <p:cNvPr id="4" name="Picture 3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0A7FBA6-F299-2164-CA0F-EA9C33E213C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3952028"/>
            <a:ext cx="2458025" cy="245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58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7D62800-7E78-47FF-0AB9-8C52142FA0F7}"/>
              </a:ext>
            </a:extLst>
          </p:cNvPr>
          <p:cNvSpPr txBox="1">
            <a:spLocks/>
          </p:cNvSpPr>
          <p:nvPr/>
        </p:nvSpPr>
        <p:spPr>
          <a:xfrm>
            <a:off x="191426" y="1582233"/>
            <a:ext cx="7570515" cy="234629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ts val="7200"/>
              </a:lnSpc>
              <a:spcBef>
                <a:spcPct val="0"/>
              </a:spcBef>
              <a:buNone/>
              <a:defRPr sz="7200" b="0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>
                <a:solidFill>
                  <a:schemeClr val="accent1"/>
                </a:solidFill>
              </a:rPr>
              <a:t>DISCOVER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08F4E8-FE8B-ADA6-0D20-5058C2DD2AB2}"/>
              </a:ext>
            </a:extLst>
          </p:cNvPr>
          <p:cNvSpPr txBox="1">
            <a:spLocks/>
          </p:cNvSpPr>
          <p:nvPr/>
        </p:nvSpPr>
        <p:spPr>
          <a:xfrm>
            <a:off x="191425" y="2471307"/>
            <a:ext cx="8773281" cy="995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ts val="7200"/>
              </a:lnSpc>
              <a:spcBef>
                <a:spcPct val="0"/>
              </a:spcBef>
              <a:buNone/>
              <a:defRPr sz="7200" b="0" i="0" kern="120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>
              <a:lnSpc>
                <a:spcPts val="6400"/>
              </a:lnSpc>
            </a:pPr>
            <a:r>
              <a:rPr lang="en-GB">
                <a:ln w="19050"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ECONOMICS</a:t>
            </a:r>
          </a:p>
          <a:p>
            <a:pPr>
              <a:lnSpc>
                <a:spcPts val="6400"/>
              </a:lnSpc>
            </a:pPr>
            <a:r>
              <a:rPr lang="en-GB">
                <a:ln w="19050"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AT BRISTOL</a:t>
            </a:r>
            <a:endParaRPr lang="en-US">
              <a:ln w="19050">
                <a:solidFill>
                  <a:schemeClr val="bg1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645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person&#10;&#10;Description automatically generated">
            <a:extLst>
              <a:ext uri="{FF2B5EF4-FFF2-40B4-BE49-F238E27FC236}">
                <a16:creationId xmlns:a16="http://schemas.microsoft.com/office/drawing/2014/main" id="{6C112AC9-E9CA-4DB0-AD44-2174D90A454D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06"/>
          <a:stretch/>
        </p:blipFill>
        <p:spPr>
          <a:xfrm>
            <a:off x="8194892" y="0"/>
            <a:ext cx="4026246" cy="6878954"/>
          </a:xfrm>
        </p:spPr>
      </p:pic>
      <p:pic>
        <p:nvPicPr>
          <p:cNvPr id="16" name="Graphic 15" descr="Graduation cap with solid fill">
            <a:extLst>
              <a:ext uri="{FF2B5EF4-FFF2-40B4-BE49-F238E27FC236}">
                <a16:creationId xmlns:a16="http://schemas.microsoft.com/office/drawing/2014/main" id="{25E85991-CA9F-4173-A2AD-31B9AFBE24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0407" y="3342172"/>
            <a:ext cx="914400" cy="914400"/>
          </a:xfrm>
          <a:prstGeom prst="rect">
            <a:avLst/>
          </a:prstGeom>
        </p:spPr>
      </p:pic>
      <p:pic>
        <p:nvPicPr>
          <p:cNvPr id="17" name="Graphic 16" descr="Pound with solid fill">
            <a:extLst>
              <a:ext uri="{FF2B5EF4-FFF2-40B4-BE49-F238E27FC236}">
                <a16:creationId xmlns:a16="http://schemas.microsoft.com/office/drawing/2014/main" id="{3945B1FA-120B-4B78-B716-D15D6D588F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0407" y="4892162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E5925EF-43E0-4E05-BDC8-F6F3E6849F45}"/>
              </a:ext>
            </a:extLst>
          </p:cNvPr>
          <p:cNvSpPr txBox="1"/>
          <p:nvPr/>
        </p:nvSpPr>
        <p:spPr>
          <a:xfrm>
            <a:off x="1543631" y="2949121"/>
            <a:ext cx="609600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en-GB" sz="1800">
              <a:latin typeface="+mj-lt"/>
              <a:cs typeface="Arial"/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739DE821-30BE-8B57-4A4C-F8D6CC0BB315}"/>
              </a:ext>
            </a:extLst>
          </p:cNvPr>
          <p:cNvSpPr/>
          <p:nvPr/>
        </p:nvSpPr>
        <p:spPr>
          <a:xfrm>
            <a:off x="-1505680" y="141218"/>
            <a:ext cx="9119219" cy="872273"/>
          </a:xfrm>
          <a:custGeom>
            <a:avLst/>
            <a:gdLst>
              <a:gd name="connsiteX0" fmla="*/ 0 w 6839414"/>
              <a:gd name="connsiteY0" fmla="*/ 617034 h 646771"/>
              <a:gd name="connsiteX1" fmla="*/ 6690731 w 6839414"/>
              <a:gd name="connsiteY1" fmla="*/ 646771 h 646771"/>
              <a:gd name="connsiteX2" fmla="*/ 6839414 w 6839414"/>
              <a:gd name="connsiteY2" fmla="*/ 14868 h 646771"/>
              <a:gd name="connsiteX3" fmla="*/ 0 w 6839414"/>
              <a:gd name="connsiteY3" fmla="*/ 0 h 646771"/>
              <a:gd name="connsiteX4" fmla="*/ 0 w 6839414"/>
              <a:gd name="connsiteY4" fmla="*/ 617034 h 646771"/>
              <a:gd name="connsiteX0" fmla="*/ 0 w 6839414"/>
              <a:gd name="connsiteY0" fmla="*/ 654205 h 654205"/>
              <a:gd name="connsiteX1" fmla="*/ 6690731 w 6839414"/>
              <a:gd name="connsiteY1" fmla="*/ 646771 h 654205"/>
              <a:gd name="connsiteX2" fmla="*/ 6839414 w 6839414"/>
              <a:gd name="connsiteY2" fmla="*/ 14868 h 654205"/>
              <a:gd name="connsiteX3" fmla="*/ 0 w 6839414"/>
              <a:gd name="connsiteY3" fmla="*/ 0 h 654205"/>
              <a:gd name="connsiteX4" fmla="*/ 0 w 6839414"/>
              <a:gd name="connsiteY4" fmla="*/ 654205 h 65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9414" h="654205">
                <a:moveTo>
                  <a:pt x="0" y="654205"/>
                </a:moveTo>
                <a:lnTo>
                  <a:pt x="6690731" y="646771"/>
                </a:lnTo>
                <a:lnTo>
                  <a:pt x="6839414" y="14868"/>
                </a:lnTo>
                <a:lnTo>
                  <a:pt x="0" y="0"/>
                </a:lnTo>
                <a:lnTo>
                  <a:pt x="0" y="65420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6B214F7-3713-6A93-E842-E4C4970B9FB8}"/>
              </a:ext>
            </a:extLst>
          </p:cNvPr>
          <p:cNvSpPr txBox="1"/>
          <p:nvPr/>
        </p:nvSpPr>
        <p:spPr>
          <a:xfrm>
            <a:off x="158596" y="243962"/>
            <a:ext cx="719132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>
                <a:solidFill>
                  <a:schemeClr val="bg1"/>
                </a:solidFill>
                <a:latin typeface="+mj-lt"/>
              </a:rPr>
              <a:t>Your bright future</a:t>
            </a:r>
          </a:p>
        </p:txBody>
      </p:sp>
      <p:pic>
        <p:nvPicPr>
          <p:cNvPr id="3" name="Graphic 2" descr="Badge 5 with solid fill">
            <a:extLst>
              <a:ext uri="{FF2B5EF4-FFF2-40B4-BE49-F238E27FC236}">
                <a16:creationId xmlns:a16="http://schemas.microsoft.com/office/drawing/2014/main" id="{BFE2901F-6C06-97E8-778F-6D55ADA100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0407" y="1677213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D46DD0-C695-98F4-B10F-53F049E6F5A5}"/>
              </a:ext>
            </a:extLst>
          </p:cNvPr>
          <p:cNvSpPr txBox="1"/>
          <p:nvPr/>
        </p:nvSpPr>
        <p:spPr>
          <a:xfrm>
            <a:off x="1545853" y="1883601"/>
            <a:ext cx="6392882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 b="0" u="none" strike="noStrike">
                <a:effectLst/>
                <a:latin typeface="+mj-lt"/>
              </a:rPr>
              <a:t>Bristol graduates are </a:t>
            </a:r>
            <a:r>
              <a:rPr lang="en-GB" sz="2400">
                <a:latin typeface="+mj-lt"/>
              </a:rPr>
              <a:t>fifth most</a:t>
            </a:r>
            <a:r>
              <a:rPr lang="en-GB" sz="2400" b="0" u="none" strike="noStrike">
                <a:effectLst/>
                <a:latin typeface="+mj-lt"/>
              </a:rPr>
              <a:t> targeted by top </a:t>
            </a:r>
            <a:r>
              <a:rPr lang="en-GB" sz="2400">
                <a:latin typeface="+mj-lt"/>
              </a:rPr>
              <a:t>UK employers</a:t>
            </a:r>
            <a:r>
              <a:rPr lang="en-GB" sz="2400" b="0" u="none" strike="noStrike">
                <a:effectLst/>
                <a:latin typeface="+mj-lt"/>
              </a:rPr>
              <a:t> (</a:t>
            </a:r>
            <a:r>
              <a:rPr lang="en-GB" sz="2400">
                <a:latin typeface="+mj-lt"/>
              </a:rPr>
              <a:t>High Fliers 2024</a:t>
            </a:r>
            <a:r>
              <a:rPr lang="en-GB" sz="2400" b="0" u="none" strike="noStrike">
                <a:effectLst/>
                <a:latin typeface="+mj-lt"/>
              </a:rPr>
              <a:t>)</a:t>
            </a:r>
            <a:endParaRPr lang="en-GB" sz="2400" b="0" u="none" strike="noStrike">
              <a:effectLst/>
              <a:latin typeface="+mj-lt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DAF5D5-424B-B779-95C1-1DCE0B1DD995}"/>
              </a:ext>
            </a:extLst>
          </p:cNvPr>
          <p:cNvSpPr txBox="1"/>
          <p:nvPr/>
        </p:nvSpPr>
        <p:spPr>
          <a:xfrm>
            <a:off x="1545853" y="3200186"/>
            <a:ext cx="6492841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>
                <a:effectLst/>
                <a:latin typeface="+mj-lt"/>
                <a:ea typeface="DengXian"/>
              </a:rPr>
              <a:t>94% of our </a:t>
            </a:r>
            <a:r>
              <a:rPr lang="en-GB" sz="2400">
                <a:latin typeface="+mj-lt"/>
                <a:ea typeface="DengXian"/>
              </a:rPr>
              <a:t>2021/22</a:t>
            </a:r>
            <a:r>
              <a:rPr lang="en-GB" sz="2400">
                <a:effectLst/>
                <a:latin typeface="+mj-lt"/>
                <a:ea typeface="DengXian"/>
              </a:rPr>
              <a:t> </a:t>
            </a:r>
            <a:r>
              <a:rPr lang="en-GB" sz="2400">
                <a:latin typeface="+mj-lt"/>
                <a:ea typeface="DengXian"/>
              </a:rPr>
              <a:t>economics graduates</a:t>
            </a:r>
            <a:r>
              <a:rPr lang="en-GB" sz="2400">
                <a:effectLst/>
                <a:latin typeface="+mj-lt"/>
                <a:ea typeface="DengXian"/>
              </a:rPr>
              <a:t> in employment or further study after 15 months (Graduate Outcomes Survey, </a:t>
            </a:r>
            <a:r>
              <a:rPr lang="en-GB" sz="2400">
                <a:latin typeface="+mj-lt"/>
                <a:ea typeface="DengXian"/>
              </a:rPr>
              <a:t>2023</a:t>
            </a:r>
            <a:r>
              <a:rPr lang="en-GB" sz="2400">
                <a:effectLst/>
                <a:latin typeface="+mj-lt"/>
                <a:ea typeface="DengXian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11C085-5F8B-337C-ECD1-6E835ABFBF6D}"/>
              </a:ext>
            </a:extLst>
          </p:cNvPr>
          <p:cNvSpPr txBox="1"/>
          <p:nvPr/>
        </p:nvSpPr>
        <p:spPr>
          <a:xfrm>
            <a:off x="1541443" y="4753339"/>
            <a:ext cx="6469811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>
                <a:latin typeface="+mj-lt"/>
                <a:cs typeface="Arial"/>
              </a:rPr>
              <a:t>Mean salary £57,500 after 5 years, 28% more than average for UK Economics grads (</a:t>
            </a:r>
            <a:r>
              <a:rPr lang="en-GB" sz="2400" err="1">
                <a:latin typeface="+mj-lt"/>
                <a:cs typeface="Arial"/>
              </a:rPr>
              <a:t>discoveruni.gov.uk</a:t>
            </a:r>
            <a:r>
              <a:rPr lang="en-GB" sz="2400">
                <a:latin typeface="+mj-lt"/>
                <a:cs typeface="Arial"/>
              </a:rPr>
              <a:t>, 2025)</a:t>
            </a:r>
          </a:p>
        </p:txBody>
      </p:sp>
    </p:spTree>
    <p:extLst>
      <p:ext uri="{BB962C8B-B14F-4D97-AF65-F5344CB8AC3E}">
        <p14:creationId xmlns:p14="http://schemas.microsoft.com/office/powerpoint/2010/main" val="2685135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0CF5E-0C7E-473B-9C63-5067BFDD5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44" y="577354"/>
            <a:ext cx="5900583" cy="1325563"/>
          </a:xfrm>
        </p:spPr>
        <p:txBody>
          <a:bodyPr/>
          <a:lstStyle/>
          <a:p>
            <a:br>
              <a:rPr lang="en-GB">
                <a:latin typeface="Arial"/>
                <a:cs typeface="Arial"/>
              </a:rPr>
            </a:br>
            <a:r>
              <a:rPr lang="en-GB" sz="2400" b="0">
                <a:latin typeface="Arial"/>
                <a:cs typeface="Arial"/>
              </a:rPr>
              <a:t>Example graduate destinations</a:t>
            </a:r>
            <a:endParaRPr lang="en-GB" b="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8A459-C53B-4C29-B3EB-1F106A52B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344" y="2005012"/>
            <a:ext cx="725078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/>
              <a:t>Where do our graduates work?</a:t>
            </a:r>
            <a:endParaRPr lang="en-US" b="1">
              <a:cs typeface="Arial"/>
            </a:endParaRPr>
          </a:p>
          <a:p>
            <a:pPr marL="0" indent="0">
              <a:buNone/>
            </a:pPr>
            <a:endParaRPr lang="en-US" sz="1700" b="1">
              <a:cs typeface="Arial"/>
            </a:endParaRPr>
          </a:p>
          <a:p>
            <a:pPr marL="0" indent="0">
              <a:buNone/>
            </a:pPr>
            <a:endParaRPr lang="en-US" sz="1700" b="1">
              <a:cs typeface="Arial"/>
            </a:endParaRPr>
          </a:p>
          <a:p>
            <a:pPr marL="0" indent="0">
              <a:buNone/>
            </a:pPr>
            <a:endParaRPr lang="en-US" sz="1700" b="1">
              <a:cs typeface="Arial"/>
            </a:endParaRPr>
          </a:p>
          <a:p>
            <a:pPr marL="0" indent="0">
              <a:buNone/>
            </a:pPr>
            <a:endParaRPr lang="en-US" sz="1700" b="1">
              <a:cs typeface="Arial"/>
            </a:endParaRPr>
          </a:p>
          <a:p>
            <a:pPr marL="0" indent="0">
              <a:buNone/>
            </a:pPr>
            <a:endParaRPr lang="en-GB" sz="1700">
              <a:cs typeface="Arial"/>
            </a:endParaRPr>
          </a:p>
          <a:p>
            <a:pPr marL="0" indent="0">
              <a:buNone/>
            </a:pPr>
            <a:endParaRPr lang="en-GB">
              <a:cs typeface="Arial" panose="020B0604020202020204"/>
            </a:endParaRPr>
          </a:p>
          <a:p>
            <a:pPr marL="0" indent="0">
              <a:buNone/>
            </a:pPr>
            <a:r>
              <a:rPr lang="en-GB" b="1"/>
              <a:t>Where do our graduates go for postgraduate study? </a:t>
            </a:r>
            <a:endParaRPr lang="en-GB" b="1">
              <a:cs typeface="Arial"/>
            </a:endParaRPr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endParaRPr lang="en-GB" b="1"/>
          </a:p>
        </p:txBody>
      </p:sp>
      <p:sp>
        <p:nvSpPr>
          <p:cNvPr id="4" name="Freeform 13">
            <a:extLst>
              <a:ext uri="{FF2B5EF4-FFF2-40B4-BE49-F238E27FC236}">
                <a16:creationId xmlns:a16="http://schemas.microsoft.com/office/drawing/2014/main" id="{CC7F9B71-B824-27B3-3721-DB3817B03060}"/>
              </a:ext>
            </a:extLst>
          </p:cNvPr>
          <p:cNvSpPr/>
          <p:nvPr/>
        </p:nvSpPr>
        <p:spPr>
          <a:xfrm>
            <a:off x="-1505680" y="141218"/>
            <a:ext cx="9119219" cy="872273"/>
          </a:xfrm>
          <a:custGeom>
            <a:avLst/>
            <a:gdLst>
              <a:gd name="connsiteX0" fmla="*/ 0 w 6839414"/>
              <a:gd name="connsiteY0" fmla="*/ 617034 h 646771"/>
              <a:gd name="connsiteX1" fmla="*/ 6690731 w 6839414"/>
              <a:gd name="connsiteY1" fmla="*/ 646771 h 646771"/>
              <a:gd name="connsiteX2" fmla="*/ 6839414 w 6839414"/>
              <a:gd name="connsiteY2" fmla="*/ 14868 h 646771"/>
              <a:gd name="connsiteX3" fmla="*/ 0 w 6839414"/>
              <a:gd name="connsiteY3" fmla="*/ 0 h 646771"/>
              <a:gd name="connsiteX4" fmla="*/ 0 w 6839414"/>
              <a:gd name="connsiteY4" fmla="*/ 617034 h 646771"/>
              <a:gd name="connsiteX0" fmla="*/ 0 w 6839414"/>
              <a:gd name="connsiteY0" fmla="*/ 654205 h 654205"/>
              <a:gd name="connsiteX1" fmla="*/ 6690731 w 6839414"/>
              <a:gd name="connsiteY1" fmla="*/ 646771 h 654205"/>
              <a:gd name="connsiteX2" fmla="*/ 6839414 w 6839414"/>
              <a:gd name="connsiteY2" fmla="*/ 14868 h 654205"/>
              <a:gd name="connsiteX3" fmla="*/ 0 w 6839414"/>
              <a:gd name="connsiteY3" fmla="*/ 0 h 654205"/>
              <a:gd name="connsiteX4" fmla="*/ 0 w 6839414"/>
              <a:gd name="connsiteY4" fmla="*/ 654205 h 65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9414" h="654205">
                <a:moveTo>
                  <a:pt x="0" y="654205"/>
                </a:moveTo>
                <a:lnTo>
                  <a:pt x="6690731" y="646771"/>
                </a:lnTo>
                <a:lnTo>
                  <a:pt x="6839414" y="14868"/>
                </a:lnTo>
                <a:lnTo>
                  <a:pt x="0" y="0"/>
                </a:lnTo>
                <a:lnTo>
                  <a:pt x="0" y="65420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55A4DF-555F-E250-446F-5391EF10D423}"/>
              </a:ext>
            </a:extLst>
          </p:cNvPr>
          <p:cNvSpPr txBox="1"/>
          <p:nvPr/>
        </p:nvSpPr>
        <p:spPr>
          <a:xfrm>
            <a:off x="158596" y="243962"/>
            <a:ext cx="719132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>
                <a:solidFill>
                  <a:schemeClr val="bg1"/>
                </a:solidFill>
                <a:latin typeface="+mj-lt"/>
              </a:rPr>
              <a:t>Your bright future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332017-6D73-9DB8-C640-CA614CDC12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71340" y="1340945"/>
            <a:ext cx="7061609" cy="43797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8D311E-AB18-A1BC-245B-19D27A024D36}"/>
              </a:ext>
            </a:extLst>
          </p:cNvPr>
          <p:cNvSpPr txBox="1"/>
          <p:nvPr/>
        </p:nvSpPr>
        <p:spPr>
          <a:xfrm>
            <a:off x="8779605" y="6627168"/>
            <a:ext cx="668135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900"/>
              <a:t>Graduate Outcomes Survey 2022 (for School of Economics UG)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D589CB83-9AC6-4632-E7C2-95FED75E18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324341"/>
              </p:ext>
            </p:extLst>
          </p:nvPr>
        </p:nvGraphicFramePr>
        <p:xfrm>
          <a:off x="357343" y="2558899"/>
          <a:ext cx="6992580" cy="1943804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496290">
                  <a:extLst>
                    <a:ext uri="{9D8B030D-6E8A-4147-A177-3AD203B41FA5}">
                      <a16:colId xmlns:a16="http://schemas.microsoft.com/office/drawing/2014/main" val="1837193179"/>
                    </a:ext>
                  </a:extLst>
                </a:gridCol>
                <a:gridCol w="3496290">
                  <a:extLst>
                    <a:ext uri="{9D8B030D-6E8A-4147-A177-3AD203B41FA5}">
                      <a16:colId xmlns:a16="http://schemas.microsoft.com/office/drawing/2014/main" val="3555326923"/>
                    </a:ext>
                  </a:extLst>
                </a:gridCol>
              </a:tblGrid>
              <a:tr h="485951">
                <a:tc>
                  <a:txBody>
                    <a:bodyPr/>
                    <a:lstStyle/>
                    <a:p>
                      <a:r>
                        <a:rPr lang="en-US"/>
                        <a:t>Amazon Web Services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Microsoft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648973"/>
                  </a:ext>
                </a:extLst>
              </a:tr>
              <a:tr h="485951">
                <a:tc>
                  <a:txBody>
                    <a:bodyPr/>
                    <a:lstStyle/>
                    <a:p>
                      <a:r>
                        <a:rPr lang="en-US"/>
                        <a:t>Office for National Statistics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Government Economic Service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729626"/>
                  </a:ext>
                </a:extLst>
              </a:tr>
              <a:tr h="485951">
                <a:tc>
                  <a:txBody>
                    <a:bodyPr/>
                    <a:lstStyle/>
                    <a:p>
                      <a:r>
                        <a:rPr lang="en-US"/>
                        <a:t>Bank of England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Goldman Sachs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4565631"/>
                  </a:ext>
                </a:extLst>
              </a:tr>
              <a:tr h="485951">
                <a:tc>
                  <a:txBody>
                    <a:bodyPr/>
                    <a:lstStyle/>
                    <a:p>
                      <a:r>
                        <a:rPr lang="en-US"/>
                        <a:t>BCG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EY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77417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FE3C1A8-46C2-ECB2-CE98-A7E6F3D3D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76419"/>
              </p:ext>
            </p:extLst>
          </p:nvPr>
        </p:nvGraphicFramePr>
        <p:xfrm>
          <a:off x="357343" y="5180796"/>
          <a:ext cx="6803608" cy="971902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401804">
                  <a:extLst>
                    <a:ext uri="{9D8B030D-6E8A-4147-A177-3AD203B41FA5}">
                      <a16:colId xmlns:a16="http://schemas.microsoft.com/office/drawing/2014/main" val="1837193179"/>
                    </a:ext>
                  </a:extLst>
                </a:gridCol>
                <a:gridCol w="3401804">
                  <a:extLst>
                    <a:ext uri="{9D8B030D-6E8A-4147-A177-3AD203B41FA5}">
                      <a16:colId xmlns:a16="http://schemas.microsoft.com/office/drawing/2014/main" val="3555326923"/>
                    </a:ext>
                  </a:extLst>
                </a:gridCol>
              </a:tblGrid>
              <a:tr h="485951">
                <a:tc>
                  <a:txBody>
                    <a:bodyPr/>
                    <a:lstStyle/>
                    <a:p>
                      <a:r>
                        <a:rPr lang="en-US"/>
                        <a:t>University College London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London School of Economics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648973"/>
                  </a:ext>
                </a:extLst>
              </a:tr>
              <a:tr h="485951">
                <a:tc>
                  <a:txBody>
                    <a:bodyPr/>
                    <a:lstStyle/>
                    <a:p>
                      <a:r>
                        <a:rPr lang="en-US"/>
                        <a:t>University of Oxford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University of Cambridge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729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136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501A735D-D896-4B4C-A704-9FC286864DA7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4892" y="0"/>
            <a:ext cx="4026246" cy="6878954"/>
          </a:xfr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87A84DE-78A2-42C7-A171-B105209DAC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1311290"/>
              </p:ext>
            </p:extLst>
          </p:nvPr>
        </p:nvGraphicFramePr>
        <p:xfrm>
          <a:off x="158596" y="1390434"/>
          <a:ext cx="7601856" cy="5223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Freeform 13">
            <a:extLst>
              <a:ext uri="{FF2B5EF4-FFF2-40B4-BE49-F238E27FC236}">
                <a16:creationId xmlns:a16="http://schemas.microsoft.com/office/drawing/2014/main" id="{0A0407C4-60DC-A712-0035-3BD4F3C338F5}"/>
              </a:ext>
            </a:extLst>
          </p:cNvPr>
          <p:cNvSpPr/>
          <p:nvPr/>
        </p:nvSpPr>
        <p:spPr>
          <a:xfrm>
            <a:off x="-1505680" y="141218"/>
            <a:ext cx="9119219" cy="872273"/>
          </a:xfrm>
          <a:custGeom>
            <a:avLst/>
            <a:gdLst>
              <a:gd name="connsiteX0" fmla="*/ 0 w 6839414"/>
              <a:gd name="connsiteY0" fmla="*/ 617034 h 646771"/>
              <a:gd name="connsiteX1" fmla="*/ 6690731 w 6839414"/>
              <a:gd name="connsiteY1" fmla="*/ 646771 h 646771"/>
              <a:gd name="connsiteX2" fmla="*/ 6839414 w 6839414"/>
              <a:gd name="connsiteY2" fmla="*/ 14868 h 646771"/>
              <a:gd name="connsiteX3" fmla="*/ 0 w 6839414"/>
              <a:gd name="connsiteY3" fmla="*/ 0 h 646771"/>
              <a:gd name="connsiteX4" fmla="*/ 0 w 6839414"/>
              <a:gd name="connsiteY4" fmla="*/ 617034 h 646771"/>
              <a:gd name="connsiteX0" fmla="*/ 0 w 6839414"/>
              <a:gd name="connsiteY0" fmla="*/ 654205 h 654205"/>
              <a:gd name="connsiteX1" fmla="*/ 6690731 w 6839414"/>
              <a:gd name="connsiteY1" fmla="*/ 646771 h 654205"/>
              <a:gd name="connsiteX2" fmla="*/ 6839414 w 6839414"/>
              <a:gd name="connsiteY2" fmla="*/ 14868 h 654205"/>
              <a:gd name="connsiteX3" fmla="*/ 0 w 6839414"/>
              <a:gd name="connsiteY3" fmla="*/ 0 h 654205"/>
              <a:gd name="connsiteX4" fmla="*/ 0 w 6839414"/>
              <a:gd name="connsiteY4" fmla="*/ 654205 h 65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9414" h="654205">
                <a:moveTo>
                  <a:pt x="0" y="654205"/>
                </a:moveTo>
                <a:lnTo>
                  <a:pt x="6690731" y="646771"/>
                </a:lnTo>
                <a:lnTo>
                  <a:pt x="6839414" y="14868"/>
                </a:lnTo>
                <a:lnTo>
                  <a:pt x="0" y="0"/>
                </a:lnTo>
                <a:lnTo>
                  <a:pt x="0" y="65420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82C232-889E-86A5-FA05-E07835F59218}"/>
              </a:ext>
            </a:extLst>
          </p:cNvPr>
          <p:cNvSpPr txBox="1"/>
          <p:nvPr/>
        </p:nvSpPr>
        <p:spPr>
          <a:xfrm>
            <a:off x="158596" y="243962"/>
            <a:ext cx="719132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>
                <a:solidFill>
                  <a:schemeClr val="bg1"/>
                </a:solidFill>
                <a:latin typeface="+mj-lt"/>
              </a:rPr>
              <a:t>Your bright future</a:t>
            </a:r>
          </a:p>
        </p:txBody>
      </p:sp>
    </p:spTree>
    <p:extLst>
      <p:ext uri="{BB962C8B-B14F-4D97-AF65-F5344CB8AC3E}">
        <p14:creationId xmlns:p14="http://schemas.microsoft.com/office/powerpoint/2010/main" val="3874215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5C174-2BCF-574D-BC10-16C3E891E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2060"/>
                </a:solidFill>
              </a:rPr>
              <a:t>ADMISSIONS INFORMATION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B178A-4E2A-074B-9677-E16384F63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bristol.ac.uk/</a:t>
            </a:r>
            <a:r>
              <a:rPr lang="en-US" err="1"/>
              <a:t>opendays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C8CDDE-9934-19EB-8B1B-57D192061EF4}"/>
              </a:ext>
            </a:extLst>
          </p:cNvPr>
          <p:cNvSpPr txBox="1"/>
          <p:nvPr/>
        </p:nvSpPr>
        <p:spPr>
          <a:xfrm>
            <a:off x="300192" y="1192108"/>
            <a:ext cx="4345550" cy="213340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 rtl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>
                <a:solidFill>
                  <a:srgbClr val="000000"/>
                </a:solidFill>
                <a:latin typeface="Arial"/>
                <a:cs typeface="Arial"/>
              </a:rPr>
              <a:t>BSc Economics</a:t>
            </a:r>
          </a:p>
          <a:p>
            <a:pPr marL="0" indent="0" algn="l" rtl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>
                <a:solidFill>
                  <a:srgbClr val="000000"/>
                </a:solidFill>
                <a:latin typeface="Arial"/>
                <a:cs typeface="Arial"/>
              </a:rPr>
              <a:t>BSc Economics and Econometrics</a:t>
            </a:r>
          </a:p>
          <a:p>
            <a:pPr marL="0" indent="0" algn="l" rtl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>
                <a:solidFill>
                  <a:srgbClr val="000000"/>
                </a:solidFill>
                <a:latin typeface="Arial"/>
                <a:cs typeface="Arial"/>
              </a:rPr>
              <a:t>BSc Economics and Data Science</a:t>
            </a:r>
          </a:p>
          <a:p>
            <a:pPr marL="0" indent="0" algn="l" rtl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i="0" err="1">
                <a:solidFill>
                  <a:srgbClr val="000000"/>
                </a:solidFill>
                <a:effectLst/>
                <a:latin typeface="Arial"/>
                <a:cs typeface="Arial"/>
              </a:rPr>
              <a:t>MSci</a:t>
            </a:r>
            <a:r>
              <a:rPr lang="en-US" sz="1600" b="1" i="0">
                <a:solidFill>
                  <a:srgbClr val="000000"/>
                </a:solidFill>
                <a:effectLst/>
                <a:latin typeface="Arial"/>
                <a:cs typeface="Arial"/>
              </a:rPr>
              <a:t> Economics </a:t>
            </a:r>
            <a:r>
              <a:rPr lang="en-US" sz="1600" b="1">
                <a:solidFill>
                  <a:srgbClr val="000000"/>
                </a:solidFill>
                <a:latin typeface="Arial"/>
                <a:cs typeface="Arial"/>
              </a:rPr>
              <a:t>with Innovation</a:t>
            </a:r>
            <a:endParaRPr lang="en-US" sz="16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ct val="120000"/>
              </a:lnSpc>
              <a:spcBef>
                <a:spcPts val="0"/>
              </a:spcBef>
            </a:pPr>
            <a:endParaRPr lang="en-US" sz="1600" b="0" i="0" u="none" strike="noStrike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fontAlgn="base">
              <a:lnSpc>
                <a:spcPct val="120000"/>
              </a:lnSpc>
            </a:pPr>
            <a:r>
              <a:rPr lang="en-US" sz="1600" i="0" u="sng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A-level standard offer:</a:t>
            </a:r>
            <a:r>
              <a:rPr lang="en-US" sz="16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 A*AA</a:t>
            </a:r>
            <a:r>
              <a:rPr lang="en-US" sz="1600">
                <a:solidFill>
                  <a:srgbClr val="000000"/>
                </a:solidFill>
                <a:latin typeface="Arial"/>
                <a:cs typeface="Arial"/>
              </a:rPr>
              <a:t> (inc. </a:t>
            </a:r>
            <a:r>
              <a:rPr lang="en-US" sz="1600" err="1">
                <a:solidFill>
                  <a:srgbClr val="000000"/>
                </a:solidFill>
                <a:latin typeface="Arial"/>
                <a:cs typeface="Arial"/>
              </a:rPr>
              <a:t>Maths</a:t>
            </a:r>
            <a:r>
              <a:rPr lang="en-US" sz="160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1600" b="0" i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fontAlgn="base">
              <a:lnSpc>
                <a:spcPct val="120000"/>
              </a:lnSpc>
            </a:pPr>
            <a:r>
              <a:rPr lang="en-US" sz="1600" b="0" i="0" u="sng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A-level contextual offer: </a:t>
            </a:r>
            <a:r>
              <a:rPr lang="en-US" sz="16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AAB</a:t>
            </a:r>
            <a:r>
              <a:rPr lang="en-US" sz="1600">
                <a:solidFill>
                  <a:srgbClr val="000000"/>
                </a:solidFill>
                <a:latin typeface="Arial"/>
                <a:cs typeface="Arial"/>
              </a:rPr>
              <a:t> (inc. </a:t>
            </a:r>
            <a:r>
              <a:rPr lang="en-US" sz="1600" err="1">
                <a:solidFill>
                  <a:srgbClr val="000000"/>
                </a:solidFill>
                <a:latin typeface="Arial"/>
                <a:cs typeface="Arial"/>
              </a:rPr>
              <a:t>Maths</a:t>
            </a:r>
            <a:r>
              <a:rPr lang="en-US" sz="160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1600" b="0" i="0"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DEA408-B5F0-268C-6A7E-B91DD3FDC51D}"/>
              </a:ext>
            </a:extLst>
          </p:cNvPr>
          <p:cNvSpPr txBox="1"/>
          <p:nvPr/>
        </p:nvSpPr>
        <p:spPr>
          <a:xfrm>
            <a:off x="310729" y="3373799"/>
            <a:ext cx="4345550" cy="24288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indent="0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Arial"/>
                <a:cs typeface="Arial"/>
              </a:rPr>
              <a:t>BSc Economics and Politics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Arial"/>
                <a:cs typeface="Arial"/>
              </a:rPr>
              <a:t>BSc Philosophy and Economics</a:t>
            </a:r>
          </a:p>
          <a:p>
            <a:pPr fontAlgn="base">
              <a:lnSpc>
                <a:spcPct val="120000"/>
              </a:lnSpc>
            </a:pPr>
            <a:r>
              <a:rPr lang="en-US" sz="1600" b="1">
                <a:solidFill>
                  <a:srgbClr val="000000"/>
                </a:solidFill>
                <a:latin typeface="Arial"/>
                <a:cs typeface="Arial"/>
              </a:rPr>
              <a:t>BSc Economics and Finance 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Arial"/>
                <a:cs typeface="Arial"/>
              </a:rPr>
              <a:t>BSc Economics and Management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Arial"/>
                <a:cs typeface="Arial"/>
              </a:rPr>
              <a:t>BSc Economics and Accounting </a:t>
            </a:r>
            <a:r>
              <a:rPr lang="en-US" sz="1600">
                <a:solidFill>
                  <a:srgbClr val="000000"/>
                </a:solidFill>
                <a:latin typeface="Arial"/>
                <a:cs typeface="Arial"/>
              </a:rPr>
              <a:t>​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>
              <a:lnSpc>
                <a:spcPct val="120000"/>
              </a:lnSpc>
            </a:pPr>
            <a:r>
              <a:rPr lang="en-US" sz="1600" b="0" i="0" u="sng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A-level standard offer: </a:t>
            </a:r>
            <a:r>
              <a:rPr lang="en-US" sz="1600">
                <a:solidFill>
                  <a:srgbClr val="000000"/>
                </a:solidFill>
                <a:latin typeface="Arial"/>
                <a:cs typeface="Arial"/>
              </a:rPr>
              <a:t>AAA (inc. </a:t>
            </a:r>
            <a:r>
              <a:rPr lang="en-US" sz="1600" err="1">
                <a:solidFill>
                  <a:srgbClr val="000000"/>
                </a:solidFill>
                <a:latin typeface="Arial"/>
                <a:cs typeface="Arial"/>
              </a:rPr>
              <a:t>Maths</a:t>
            </a:r>
            <a:r>
              <a:rPr lang="en-US" sz="160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 fontAlgn="base">
              <a:lnSpc>
                <a:spcPct val="120000"/>
              </a:lnSpc>
            </a:pPr>
            <a:r>
              <a:rPr lang="en-US" sz="1600" b="0" i="0" u="sng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A-level contextual offer: </a:t>
            </a:r>
            <a:r>
              <a:rPr lang="en-US" sz="1600">
                <a:solidFill>
                  <a:srgbClr val="000000"/>
                </a:solidFill>
                <a:latin typeface="Arial"/>
                <a:cs typeface="Arial"/>
              </a:rPr>
              <a:t>ABB (inc. </a:t>
            </a:r>
            <a:r>
              <a:rPr lang="en-US" sz="1600" err="1">
                <a:solidFill>
                  <a:srgbClr val="000000"/>
                </a:solidFill>
                <a:latin typeface="Arial"/>
                <a:cs typeface="Arial"/>
              </a:rPr>
              <a:t>Maths</a:t>
            </a:r>
            <a:r>
              <a:rPr lang="en-US" sz="160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AC99AF-602D-EDCB-D747-62ABA4AB70DF}"/>
              </a:ext>
            </a:extLst>
          </p:cNvPr>
          <p:cNvSpPr txBox="1"/>
          <p:nvPr/>
        </p:nvSpPr>
        <p:spPr>
          <a:xfrm>
            <a:off x="300192" y="6072554"/>
            <a:ext cx="9774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u="none" strike="noStrike">
                <a:solidFill>
                  <a:srgbClr val="A91F2E"/>
                </a:solidFill>
                <a:effectLst/>
                <a:latin typeface="Arial"/>
                <a:cs typeface="Arial"/>
              </a:rPr>
              <a:t>To find out if you are eligible for a contextual offer, visit</a:t>
            </a:r>
            <a:r>
              <a:rPr lang="en-GB" sz="1200">
                <a:solidFill>
                  <a:srgbClr val="A91F2E"/>
                </a:solidFill>
                <a:latin typeface="Arial"/>
                <a:cs typeface="Arial"/>
              </a:rPr>
              <a:t> </a:t>
            </a:r>
            <a:r>
              <a:rPr lang="en-US" sz="1200" b="1" i="0" u="none" strike="noStrike">
                <a:solidFill>
                  <a:srgbClr val="A91F2E"/>
                </a:solidFill>
                <a:effectLst/>
                <a:latin typeface="Arial"/>
                <a:cs typeface="Arial"/>
                <a:hlinkClick r:id="rId2"/>
              </a:rPr>
              <a:t>bristol.ac.uk/contextual-offers</a:t>
            </a:r>
            <a:r>
              <a:rPr lang="en-US" sz="1200" b="1">
                <a:solidFill>
                  <a:srgbClr val="A91F2E"/>
                </a:solidFill>
                <a:latin typeface="Arial"/>
                <a:cs typeface="Arial"/>
              </a:rPr>
              <a:t>.</a:t>
            </a:r>
            <a:endParaRPr lang="en-GB" sz="1200" b="0" i="0">
              <a:solidFill>
                <a:srgbClr val="000000"/>
              </a:solidFill>
              <a:effectLst/>
              <a:latin typeface="Segoe UI" panose="020B0502040204020203" pitchFamily="34" charset="0"/>
              <a:cs typeface="Segoe UI"/>
            </a:endParaRPr>
          </a:p>
          <a:p>
            <a:endParaRPr lang="en-GB" sz="1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E97DC9-8266-F6FE-FB2F-17D77B77A19F}"/>
              </a:ext>
            </a:extLst>
          </p:cNvPr>
          <p:cNvSpPr txBox="1"/>
          <p:nvPr/>
        </p:nvSpPr>
        <p:spPr>
          <a:xfrm>
            <a:off x="4738339" y="1192108"/>
            <a:ext cx="5594767" cy="3019801"/>
          </a:xfrm>
          <a:prstGeom prst="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 rtl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>
                <a:solidFill>
                  <a:srgbClr val="000000"/>
                </a:solidFill>
                <a:latin typeface="Arial"/>
                <a:cs typeface="Arial"/>
              </a:rPr>
              <a:t>BSc Economics and </a:t>
            </a:r>
            <a:r>
              <a:rPr lang="en-US" sz="1600" b="1" err="1">
                <a:solidFill>
                  <a:srgbClr val="000000"/>
                </a:solidFill>
                <a:latin typeface="Arial"/>
                <a:cs typeface="Arial"/>
              </a:rPr>
              <a:t>Maths</a:t>
            </a:r>
            <a:endParaRPr lang="en-US" sz="1600" b="1">
              <a:solidFill>
                <a:srgbClr val="000000"/>
              </a:solidFill>
              <a:latin typeface="Arial"/>
              <a:cs typeface="Arial"/>
            </a:endParaRPr>
          </a:p>
          <a:p>
            <a:pPr algn="l" rtl="0" fontAlgn="base">
              <a:lnSpc>
                <a:spcPct val="120000"/>
              </a:lnSpc>
              <a:spcBef>
                <a:spcPts val="0"/>
              </a:spcBef>
            </a:pPr>
            <a:endParaRPr lang="en-US" sz="1600" b="0" i="0" u="none" strike="noStrike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fontAlgn="base">
              <a:lnSpc>
                <a:spcPct val="120000"/>
              </a:lnSpc>
            </a:pPr>
            <a:r>
              <a:rPr lang="en-US" sz="1600" b="0" i="0" u="sng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A-level standard offer:</a:t>
            </a:r>
            <a:r>
              <a:rPr lang="en-US" sz="1600" b="0" i="0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US" sz="16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A*A*A</a:t>
            </a:r>
            <a:r>
              <a:rPr lang="en-US" sz="1600">
                <a:solidFill>
                  <a:srgbClr val="000000"/>
                </a:solidFill>
                <a:latin typeface="Arial"/>
                <a:cs typeface="Arial"/>
              </a:rPr>
              <a:t> (inc. A* </a:t>
            </a:r>
            <a:r>
              <a:rPr lang="en-US" sz="1600" err="1">
                <a:solidFill>
                  <a:srgbClr val="000000"/>
                </a:solidFill>
                <a:latin typeface="Arial"/>
                <a:cs typeface="Arial"/>
              </a:rPr>
              <a:t>Maths</a:t>
            </a:r>
            <a:r>
              <a:rPr lang="en-US" sz="1600">
                <a:solidFill>
                  <a:srgbClr val="000000"/>
                </a:solidFill>
                <a:latin typeface="Arial"/>
                <a:cs typeface="Arial"/>
              </a:rPr>
              <a:t> and A in </a:t>
            </a:r>
            <a:r>
              <a:rPr lang="en-US" sz="1600" err="1">
                <a:solidFill>
                  <a:srgbClr val="000000"/>
                </a:solidFill>
                <a:latin typeface="Arial"/>
                <a:cs typeface="Arial"/>
              </a:rPr>
              <a:t>maths</a:t>
            </a:r>
            <a:r>
              <a:rPr lang="en-US" sz="1600">
                <a:solidFill>
                  <a:srgbClr val="000000"/>
                </a:solidFill>
                <a:latin typeface="Arial"/>
                <a:cs typeface="Arial"/>
              </a:rPr>
              <a:t>-related subject) </a:t>
            </a:r>
            <a:r>
              <a:rPr lang="en-US" sz="1600" b="1" u="sng">
                <a:solidFill>
                  <a:srgbClr val="000000"/>
                </a:solidFill>
                <a:latin typeface="Arial"/>
                <a:cs typeface="Arial"/>
              </a:rPr>
              <a:t>or</a:t>
            </a:r>
            <a:r>
              <a:rPr lang="en-US" sz="1600">
                <a:solidFill>
                  <a:srgbClr val="000000"/>
                </a:solidFill>
                <a:latin typeface="Arial"/>
                <a:cs typeface="Arial"/>
              </a:rPr>
              <a:t> A*AA (inc. A*A in </a:t>
            </a:r>
            <a:r>
              <a:rPr lang="en-US" sz="1600" err="1">
                <a:solidFill>
                  <a:srgbClr val="000000"/>
                </a:solidFill>
                <a:latin typeface="Arial"/>
                <a:cs typeface="Arial"/>
              </a:rPr>
              <a:t>Maths</a:t>
            </a:r>
            <a:r>
              <a:rPr lang="en-US" sz="1600">
                <a:solidFill>
                  <a:srgbClr val="000000"/>
                </a:solidFill>
                <a:latin typeface="Arial"/>
                <a:cs typeface="Arial"/>
              </a:rPr>
              <a:t> and Further </a:t>
            </a:r>
            <a:r>
              <a:rPr lang="en-US" sz="1600" err="1">
                <a:solidFill>
                  <a:srgbClr val="000000"/>
                </a:solidFill>
                <a:latin typeface="Arial"/>
                <a:cs typeface="Arial"/>
              </a:rPr>
              <a:t>Maths</a:t>
            </a:r>
            <a:r>
              <a:rPr lang="en-US" sz="1600">
                <a:solidFill>
                  <a:srgbClr val="000000"/>
                </a:solidFill>
                <a:latin typeface="Arial"/>
                <a:cs typeface="Arial"/>
              </a:rPr>
              <a:t> in any order)</a:t>
            </a:r>
            <a:endParaRPr lang="en-US" sz="1600" b="0" i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fontAlgn="base">
              <a:lnSpc>
                <a:spcPct val="120000"/>
              </a:lnSpc>
            </a:pPr>
            <a:endParaRPr lang="en-US" sz="1600" b="0" i="0" u="none" strike="noStrike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fontAlgn="base">
              <a:lnSpc>
                <a:spcPct val="120000"/>
              </a:lnSpc>
            </a:pPr>
            <a:r>
              <a:rPr lang="en-US" sz="1600" b="0" i="0" u="sng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A-level contextual offer:</a:t>
            </a:r>
            <a:r>
              <a:rPr lang="en-US" sz="1600" b="0" i="0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US" sz="16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AAA</a:t>
            </a:r>
            <a:r>
              <a:rPr lang="en-US" sz="1600">
                <a:solidFill>
                  <a:srgbClr val="000000"/>
                </a:solidFill>
                <a:latin typeface="Arial"/>
                <a:cs typeface="Arial"/>
              </a:rPr>
              <a:t> (inc. </a:t>
            </a:r>
            <a:r>
              <a:rPr lang="en-US" sz="1600" err="1">
                <a:solidFill>
                  <a:srgbClr val="000000"/>
                </a:solidFill>
                <a:latin typeface="Arial"/>
                <a:cs typeface="Arial"/>
              </a:rPr>
              <a:t>Maths</a:t>
            </a:r>
            <a:r>
              <a:rPr lang="en-US" sz="1600">
                <a:solidFill>
                  <a:srgbClr val="000000"/>
                </a:solidFill>
                <a:latin typeface="Arial"/>
                <a:cs typeface="Arial"/>
              </a:rPr>
              <a:t> and </a:t>
            </a:r>
            <a:r>
              <a:rPr lang="en-US" sz="1600" err="1">
                <a:solidFill>
                  <a:srgbClr val="000000"/>
                </a:solidFill>
                <a:latin typeface="Arial"/>
                <a:cs typeface="Arial"/>
              </a:rPr>
              <a:t>maths</a:t>
            </a:r>
            <a:r>
              <a:rPr lang="en-US" sz="1600">
                <a:solidFill>
                  <a:srgbClr val="000000"/>
                </a:solidFill>
                <a:latin typeface="Arial"/>
                <a:cs typeface="Arial"/>
              </a:rPr>
              <a:t>-related subject) </a:t>
            </a:r>
            <a:r>
              <a:rPr lang="en-US" sz="1600" b="1" u="sng">
                <a:solidFill>
                  <a:srgbClr val="000000"/>
                </a:solidFill>
                <a:latin typeface="Arial"/>
                <a:cs typeface="Arial"/>
              </a:rPr>
              <a:t>or</a:t>
            </a:r>
            <a:r>
              <a:rPr lang="en-US" sz="160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fontAlgn="base">
              <a:lnSpc>
                <a:spcPct val="120000"/>
              </a:lnSpc>
            </a:pPr>
            <a:r>
              <a:rPr lang="en-US" sz="1600">
                <a:solidFill>
                  <a:srgbClr val="000000"/>
                </a:solidFill>
                <a:latin typeface="Arial"/>
                <a:cs typeface="Arial"/>
              </a:rPr>
              <a:t>AAB (inc. AB in </a:t>
            </a:r>
            <a:r>
              <a:rPr lang="en-US" sz="1600" err="1">
                <a:solidFill>
                  <a:srgbClr val="000000"/>
                </a:solidFill>
                <a:latin typeface="Arial"/>
                <a:cs typeface="Arial"/>
              </a:rPr>
              <a:t>Maths</a:t>
            </a:r>
            <a:r>
              <a:rPr lang="en-US" sz="1600">
                <a:solidFill>
                  <a:srgbClr val="000000"/>
                </a:solidFill>
                <a:latin typeface="Arial"/>
                <a:cs typeface="Arial"/>
              </a:rPr>
              <a:t> and Further </a:t>
            </a:r>
            <a:r>
              <a:rPr lang="en-US" sz="1600" err="1">
                <a:solidFill>
                  <a:srgbClr val="000000"/>
                </a:solidFill>
                <a:latin typeface="Arial"/>
                <a:cs typeface="Arial"/>
              </a:rPr>
              <a:t>Maths</a:t>
            </a:r>
            <a:r>
              <a:rPr lang="en-US" sz="1600">
                <a:solidFill>
                  <a:srgbClr val="000000"/>
                </a:solidFill>
                <a:latin typeface="Arial"/>
                <a:cs typeface="Arial"/>
              </a:rPr>
              <a:t> in any order)</a:t>
            </a:r>
            <a:endParaRPr lang="en-US" sz="1600" b="0" i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algn="ctr" fontAlgn="base">
              <a:lnSpc>
                <a:spcPct val="120000"/>
              </a:lnSpc>
            </a:pPr>
            <a:endParaRPr lang="en-US" sz="1600" b="0" i="0"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8852AB-F8DD-D558-BB17-17BDA739EB9E}"/>
              </a:ext>
            </a:extLst>
          </p:cNvPr>
          <p:cNvSpPr txBox="1"/>
          <p:nvPr/>
        </p:nvSpPr>
        <p:spPr>
          <a:xfrm>
            <a:off x="4738339" y="4399073"/>
            <a:ext cx="5584230" cy="1247008"/>
          </a:xfrm>
          <a:prstGeom prst="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 rtl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>
                <a:solidFill>
                  <a:srgbClr val="000000"/>
                </a:solidFill>
                <a:latin typeface="Arial"/>
                <a:cs typeface="Arial"/>
              </a:rPr>
              <a:t>BA Economics</a:t>
            </a:r>
          </a:p>
          <a:p>
            <a:pPr algn="l" rtl="0" fontAlgn="base">
              <a:lnSpc>
                <a:spcPct val="120000"/>
              </a:lnSpc>
              <a:spcBef>
                <a:spcPts val="0"/>
              </a:spcBef>
            </a:pPr>
            <a:endParaRPr lang="en-US" sz="1600" b="0" i="0" u="none" strike="noStrike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fontAlgn="base">
              <a:lnSpc>
                <a:spcPct val="120000"/>
              </a:lnSpc>
            </a:pPr>
            <a:r>
              <a:rPr lang="en-US" sz="1600" i="0" u="sng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A-level standard offer:</a:t>
            </a:r>
            <a:r>
              <a:rPr lang="en-US" sz="16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 A*AA (with a 7 or A at GCSE </a:t>
            </a:r>
            <a:r>
              <a:rPr lang="en-US" sz="1600" b="0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maths</a:t>
            </a:r>
            <a:r>
              <a:rPr lang="en-US" sz="16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)</a:t>
            </a:r>
            <a:r>
              <a:rPr lang="en-US" sz="160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n-US" sz="1600" b="0" i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fontAlgn="base">
              <a:lnSpc>
                <a:spcPct val="120000"/>
              </a:lnSpc>
            </a:pPr>
            <a:r>
              <a:rPr lang="en-US" sz="1600" b="0" i="0" u="sng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A-level contextual offer:</a:t>
            </a:r>
            <a:r>
              <a:rPr lang="en-US" sz="1600" b="0" i="0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 </a:t>
            </a:r>
            <a:r>
              <a:rPr lang="en-US" sz="16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AAB</a:t>
            </a:r>
            <a:r>
              <a:rPr lang="en-US" sz="16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>
                <a:solidFill>
                  <a:srgbClr val="000000"/>
                </a:solidFill>
                <a:cs typeface="Arial"/>
              </a:rPr>
              <a:t>(with a 7 or A at GCSE </a:t>
            </a:r>
            <a:r>
              <a:rPr lang="en-US" sz="1600" err="1">
                <a:solidFill>
                  <a:srgbClr val="000000"/>
                </a:solidFill>
                <a:cs typeface="Arial"/>
              </a:rPr>
              <a:t>maths</a:t>
            </a:r>
            <a:r>
              <a:rPr lang="en-US" sz="1600">
                <a:solidFill>
                  <a:srgbClr val="000000"/>
                </a:solidFill>
                <a:cs typeface="Arial"/>
              </a:rPr>
              <a:t>) </a:t>
            </a:r>
            <a:endParaRPr lang="en-US" sz="1600" b="0" i="0"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2117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3050C-C4AB-4FCF-665B-F55EC45ED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A4109-0577-2C50-0688-11B25C29A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2060"/>
                </a:solidFill>
              </a:rPr>
              <a:t>ADMISSIONS INFORMATION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ADC7A-B1D0-339C-2A1A-872E0B2D4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bristol.ac.uk/</a:t>
            </a:r>
            <a:r>
              <a:rPr lang="en-US" err="1"/>
              <a:t>opendays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D766DB-08E2-A673-46D0-87975096A20C}"/>
              </a:ext>
            </a:extLst>
          </p:cNvPr>
          <p:cNvSpPr txBox="1"/>
          <p:nvPr/>
        </p:nvSpPr>
        <p:spPr>
          <a:xfrm>
            <a:off x="310730" y="1413228"/>
            <a:ext cx="949334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 rtl="0" fontAlgn="base">
              <a:lnSpc>
                <a:spcPct val="120000"/>
              </a:lnSpc>
              <a:buNone/>
            </a:pPr>
            <a:r>
              <a:rPr lang="en-US" sz="2000" b="1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How we assess your application</a:t>
            </a:r>
          </a:p>
          <a:p>
            <a:pPr marL="0" indent="0" algn="l" rtl="0" fontAlgn="base">
              <a:lnSpc>
                <a:spcPct val="120000"/>
              </a:lnSpc>
              <a:buNone/>
            </a:pPr>
            <a:r>
              <a:rPr lang="en-GB" sz="20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Applications are scored and ranked based on your academic record, according to your achieved or predicted results with the following weightings: </a:t>
            </a:r>
            <a:r>
              <a:rPr lang="en-GB" sz="20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  <a:r>
              <a:rPr lang="en-GB" sz="20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GCSE 20% | A-level 80%</a:t>
            </a: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en-GB" sz="20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This calculation will give us a score which we'll use to compare applications.</a:t>
            </a:r>
            <a:r>
              <a:rPr lang="en-US" sz="20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</a:p>
          <a:p>
            <a:pPr marL="0" indent="0" algn="l" rtl="0" fontAlgn="base">
              <a:lnSpc>
                <a:spcPct val="120000"/>
              </a:lnSpc>
              <a:buNone/>
            </a:pPr>
            <a:r>
              <a:rPr lang="en-GB" sz="20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</a:p>
          <a:p>
            <a:endParaRPr lang="en-GB" sz="20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C24536-777A-89E8-20EF-6950DF8096DB}"/>
              </a:ext>
            </a:extLst>
          </p:cNvPr>
          <p:cNvSpPr txBox="1"/>
          <p:nvPr/>
        </p:nvSpPr>
        <p:spPr>
          <a:xfrm>
            <a:off x="310730" y="3533701"/>
            <a:ext cx="9188823" cy="26101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indent="0" algn="l" rtl="0" fontAlgn="base">
              <a:lnSpc>
                <a:spcPct val="120000"/>
              </a:lnSpc>
              <a:buNone/>
            </a:pPr>
            <a:r>
              <a:rPr lang="en-GB" sz="2000" b="1">
                <a:solidFill>
                  <a:srgbClr val="000000"/>
                </a:solidFill>
                <a:latin typeface="Arial"/>
                <a:cs typeface="Arial"/>
              </a:rPr>
              <a:t>Personal Statement</a:t>
            </a:r>
            <a:endParaRPr lang="en-GB" sz="2000" b="1" i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0" indent="0" algn="l" rtl="0" fontAlgn="base">
              <a:lnSpc>
                <a:spcPct val="120000"/>
              </a:lnSpc>
              <a:buNone/>
            </a:pPr>
            <a:r>
              <a:rPr lang="en-GB" sz="20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The work you put into preparing and composing your personal statement is an important part of deciding what you want to study and where. </a:t>
            </a:r>
            <a:r>
              <a:rPr lang="en-US" sz="20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  <a:r>
              <a:rPr lang="en-GB" sz="20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At Bristol, we consider personal statements in our assessments if we need to differentiate between applicants for the final few offers.</a:t>
            </a:r>
            <a:r>
              <a:rPr lang="en-GB" sz="20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</a:p>
          <a:p>
            <a:pPr marL="0" indent="0" algn="l" rtl="0" fontAlgn="base">
              <a:lnSpc>
                <a:spcPct val="120000"/>
              </a:lnSpc>
              <a:buNone/>
            </a:pPr>
            <a:endParaRPr lang="en-GB" sz="2000" b="0" i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0" indent="0" algn="l" rtl="0" fontAlgn="base">
              <a:lnSpc>
                <a:spcPct val="120000"/>
              </a:lnSpc>
              <a:buNone/>
            </a:pPr>
            <a:r>
              <a:rPr lang="en-GB" b="0" i="0" u="none" strike="noStrike">
                <a:solidFill>
                  <a:srgbClr val="A91F2E"/>
                </a:solidFill>
                <a:effectLst/>
                <a:latin typeface="Arial"/>
                <a:cs typeface="Arial"/>
              </a:rPr>
              <a:t>For subject-specific admissions information, visit </a:t>
            </a:r>
            <a:r>
              <a:rPr lang="en-GB" b="0" i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  <a:r>
              <a:rPr lang="en-US" b="1" i="0" u="none" strike="noStrike">
                <a:solidFill>
                  <a:srgbClr val="A91F2E"/>
                </a:solidFill>
                <a:effectLst/>
                <a:latin typeface="Arial"/>
                <a:cs typeface="Arial"/>
                <a:hlinkClick r:id="rId2"/>
              </a:rPr>
              <a:t>bristol.ac.uk/</a:t>
            </a:r>
            <a:r>
              <a:rPr lang="en-GB" b="1" i="0" u="none" strike="noStrike">
                <a:solidFill>
                  <a:srgbClr val="A91F2E"/>
                </a:solidFill>
                <a:effectLst/>
                <a:latin typeface="Arial"/>
                <a:cs typeface="Arial"/>
                <a:hlinkClick r:id="rId2"/>
              </a:rPr>
              <a:t>admissions-statements</a:t>
            </a:r>
            <a:endParaRPr lang="en-GB" b="0" i="0"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8353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40B2E6E-E8C9-46E7-BDA3-31801B81AEAD}"/>
              </a:ext>
            </a:extLst>
          </p:cNvPr>
          <p:cNvSpPr txBox="1">
            <a:spLocks/>
          </p:cNvSpPr>
          <p:nvPr/>
        </p:nvSpPr>
        <p:spPr>
          <a:xfrm>
            <a:off x="180429" y="290985"/>
            <a:ext cx="11687042" cy="285998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7200"/>
              </a:lnSpc>
            </a:pPr>
            <a:endParaRPr lang="en-US" sz="7200">
              <a:solidFill>
                <a:srgbClr val="FFFFFF"/>
              </a:solidFill>
              <a:latin typeface="Arial Black"/>
            </a:endParaRPr>
          </a:p>
          <a:p>
            <a:pPr>
              <a:lnSpc>
                <a:spcPts val="7200"/>
              </a:lnSpc>
            </a:pPr>
            <a:r>
              <a:rPr lang="en-US" sz="7200">
                <a:solidFill>
                  <a:srgbClr val="FFFFFF"/>
                </a:solidFill>
                <a:latin typeface="Arial Black"/>
              </a:rPr>
              <a:t>THANK YOU</a:t>
            </a:r>
            <a:endParaRPr lang="en-US"/>
          </a:p>
        </p:txBody>
      </p:sp>
      <p:sp>
        <p:nvSpPr>
          <p:cNvPr id="13" name="Subtitle 6">
            <a:extLst>
              <a:ext uri="{FF2B5EF4-FFF2-40B4-BE49-F238E27FC236}">
                <a16:creationId xmlns:a16="http://schemas.microsoft.com/office/drawing/2014/main" id="{3B44C7E0-E99D-40C0-AD3B-93B05F1EB77C}"/>
              </a:ext>
            </a:extLst>
          </p:cNvPr>
          <p:cNvSpPr txBox="1">
            <a:spLocks/>
          </p:cNvSpPr>
          <p:nvPr/>
        </p:nvSpPr>
        <p:spPr>
          <a:xfrm>
            <a:off x="-61186" y="2386419"/>
            <a:ext cx="9531758" cy="3718381"/>
          </a:xfrm>
          <a:prstGeom prst="rect">
            <a:avLst/>
          </a:prstGeom>
        </p:spPr>
        <p:txBody>
          <a:bodyPr vert="horz" lIns="0" tIns="60960" rIns="0" bIns="6096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3870" indent="0">
              <a:buNone/>
            </a:pPr>
            <a:r>
              <a:rPr lang="en-GB" sz="1800">
                <a:solidFill>
                  <a:schemeClr val="bg1"/>
                </a:solidFill>
                <a:latin typeface="Arial"/>
                <a:cs typeface="Arial"/>
              </a:rPr>
              <a:t>Visit us at Beacon House between 09:30 – 16:00 </a:t>
            </a:r>
          </a:p>
          <a:p>
            <a:pPr marL="483870" indent="0">
              <a:buNone/>
            </a:pPr>
            <a:endParaRPr lang="en-GB" sz="1800">
              <a:solidFill>
                <a:schemeClr val="bg1"/>
              </a:solidFill>
              <a:latin typeface="Arial"/>
              <a:cs typeface="Arial"/>
            </a:endParaRPr>
          </a:p>
          <a:p>
            <a:pPr marL="483870" indent="0">
              <a:buNone/>
            </a:pPr>
            <a:r>
              <a:rPr lang="en-GB" sz="1800">
                <a:solidFill>
                  <a:schemeClr val="bg1"/>
                </a:solidFill>
                <a:latin typeface="Arial"/>
                <a:cs typeface="Arial"/>
              </a:rPr>
              <a:t>Visit us online: </a:t>
            </a:r>
            <a:r>
              <a:rPr lang="en-GB" sz="180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www.bristol.ac.uk/economics</a:t>
            </a:r>
            <a:endParaRPr lang="en-GB" sz="1800">
              <a:solidFill>
                <a:schemeClr val="bg1"/>
              </a:solidFill>
              <a:latin typeface="Arial"/>
              <a:cs typeface="Arial"/>
            </a:endParaRPr>
          </a:p>
          <a:p>
            <a:pPr marL="483870" indent="0">
              <a:buNone/>
            </a:pPr>
            <a:r>
              <a:rPr lang="en-GB" sz="1800">
                <a:solidFill>
                  <a:schemeClr val="bg1"/>
                </a:solidFill>
                <a:latin typeface="Arial"/>
                <a:cs typeface="Arial"/>
              </a:rPr>
              <a:t>Email us: </a:t>
            </a:r>
            <a:r>
              <a:rPr lang="en-GB" sz="1800">
                <a:solidFill>
                  <a:schemeClr val="bg1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lang="en-GB" sz="1800" i="0">
                <a:solidFill>
                  <a:schemeClr val="bg1"/>
                </a:solidFill>
                <a:effectLst/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hoosebristol-ug@bristol.ac.uk</a:t>
            </a:r>
            <a:endParaRPr lang="en-GB" sz="1800" i="0">
              <a:solidFill>
                <a:schemeClr val="bg1"/>
              </a:solidFill>
              <a:effectLst/>
              <a:latin typeface="arial"/>
              <a:cs typeface="arial"/>
            </a:endParaRPr>
          </a:p>
          <a:p>
            <a:pPr marL="483870" indent="0">
              <a:buNone/>
            </a:pPr>
            <a:endParaRPr lang="en-GB" sz="1800">
              <a:solidFill>
                <a:schemeClr val="bg1"/>
              </a:solidFill>
              <a:cs typeface="Arial"/>
            </a:endParaRPr>
          </a:p>
          <a:p>
            <a:pPr marL="483870" indent="0">
              <a:buNone/>
            </a:pPr>
            <a:r>
              <a:rPr lang="en-GB" sz="1800">
                <a:solidFill>
                  <a:schemeClr val="bg1"/>
                </a:solidFill>
                <a:latin typeface="Arial"/>
                <a:cs typeface="Arial"/>
              </a:rPr>
              <a:t>Follow us on Instagram: </a:t>
            </a:r>
            <a:r>
              <a:rPr lang="en-GB" sz="1800" err="1">
                <a:solidFill>
                  <a:schemeClr val="bg1"/>
                </a:solidFill>
                <a:latin typeface="Arial"/>
                <a:cs typeface="Arial"/>
              </a:rPr>
              <a:t>bristoluni_economics</a:t>
            </a:r>
            <a:endParaRPr lang="en-GB" sz="1800">
              <a:solidFill>
                <a:schemeClr val="bg1"/>
              </a:solidFill>
              <a:latin typeface="Arial"/>
              <a:cs typeface="Arial"/>
            </a:endParaRPr>
          </a:p>
          <a:p>
            <a:pPr marL="483870" indent="0">
              <a:buNone/>
            </a:pPr>
            <a:r>
              <a:rPr lang="en-GB" sz="1800">
                <a:solidFill>
                  <a:schemeClr val="bg1"/>
                </a:solidFill>
                <a:latin typeface="Arial"/>
                <a:cs typeface="Arial"/>
              </a:rPr>
              <a:t>Follow us on Twitter: @BristolUniEcon</a:t>
            </a:r>
          </a:p>
        </p:txBody>
      </p:sp>
    </p:spTree>
    <p:extLst>
      <p:ext uri="{BB962C8B-B14F-4D97-AF65-F5344CB8AC3E}">
        <p14:creationId xmlns:p14="http://schemas.microsoft.com/office/powerpoint/2010/main" val="3939369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09917-DA6D-864A-3C71-30CFD4BCD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307" y="1700375"/>
            <a:ext cx="7320545" cy="91097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7200">
                <a:solidFill>
                  <a:schemeClr val="accent1"/>
                </a:solidFill>
              </a:rPr>
              <a:t>WHY STUDY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A314C36-CDDC-6059-7AA7-95D4DD27D17C}"/>
              </a:ext>
            </a:extLst>
          </p:cNvPr>
          <p:cNvSpPr txBox="1">
            <a:spLocks/>
          </p:cNvSpPr>
          <p:nvPr/>
        </p:nvSpPr>
        <p:spPr>
          <a:xfrm>
            <a:off x="245306" y="2973515"/>
            <a:ext cx="7320545" cy="910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b="0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sz="7200">
                <a:solidFill>
                  <a:srgbClr val="002060"/>
                </a:solidFill>
              </a:rPr>
              <a:t>ECONOMICS?</a:t>
            </a:r>
          </a:p>
        </p:txBody>
      </p:sp>
    </p:spTree>
    <p:extLst>
      <p:ext uri="{BB962C8B-B14F-4D97-AF65-F5344CB8AC3E}">
        <p14:creationId xmlns:p14="http://schemas.microsoft.com/office/powerpoint/2010/main" val="3440832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AF6F58-9511-AB69-E250-C3F95B1AE3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856" y="800382"/>
            <a:ext cx="9263575" cy="61461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EDA78E-E90F-80D4-8EE1-463C25B18A0C}"/>
              </a:ext>
            </a:extLst>
          </p:cNvPr>
          <p:cNvSpPr txBox="1"/>
          <p:nvPr/>
        </p:nvSpPr>
        <p:spPr>
          <a:xfrm>
            <a:off x="310730" y="429190"/>
            <a:ext cx="102222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Arial Black" panose="020B0A04020102020204" pitchFamily="34" charset="0"/>
                <a:cs typeface="Arial"/>
              </a:rPr>
              <a:t>What three words describes what economics is about?</a:t>
            </a:r>
            <a:endParaRPr lang="en-GB" sz="360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18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exagon 9">
            <a:extLst>
              <a:ext uri="{FF2B5EF4-FFF2-40B4-BE49-F238E27FC236}">
                <a16:creationId xmlns:a16="http://schemas.microsoft.com/office/drawing/2014/main" id="{00ABCFAC-3D38-F458-45D8-3A9A8D11389D}"/>
              </a:ext>
            </a:extLst>
          </p:cNvPr>
          <p:cNvSpPr/>
          <p:nvPr/>
        </p:nvSpPr>
        <p:spPr>
          <a:xfrm>
            <a:off x="5205568" y="2704369"/>
            <a:ext cx="3600000" cy="3240000"/>
          </a:xfrm>
          <a:prstGeom prst="hexagon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2D9EE37C-BA6A-E204-638D-1D516C8B574E}"/>
              </a:ext>
            </a:extLst>
          </p:cNvPr>
          <p:cNvSpPr/>
          <p:nvPr/>
        </p:nvSpPr>
        <p:spPr>
          <a:xfrm>
            <a:off x="8155777" y="913631"/>
            <a:ext cx="3600000" cy="3240000"/>
          </a:xfrm>
          <a:prstGeom prst="hexagon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58DE1CF-F746-17F9-ED90-9628C0E5FF6F}"/>
              </a:ext>
            </a:extLst>
          </p:cNvPr>
          <p:cNvSpPr txBox="1">
            <a:spLocks/>
          </p:cNvSpPr>
          <p:nvPr/>
        </p:nvSpPr>
        <p:spPr>
          <a:xfrm>
            <a:off x="436223" y="1599869"/>
            <a:ext cx="5484194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38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4400" i="1">
                <a:solidFill>
                  <a:srgbClr val="002060"/>
                </a:solidFill>
              </a:rPr>
              <a:t>“The study of man in the ordinary business of life”</a:t>
            </a:r>
            <a:endParaRPr lang="en-US" sz="4000" i="1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B677C8-FC10-709A-ACD8-B51DF99697A1}"/>
              </a:ext>
            </a:extLst>
          </p:cNvPr>
          <p:cNvSpPr/>
          <p:nvPr/>
        </p:nvSpPr>
        <p:spPr>
          <a:xfrm>
            <a:off x="436223" y="3637491"/>
            <a:ext cx="417597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/>
              <a:t>Alfred Marshall (Principal and Professor of Economics, University College Bristol, 1877–1883)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855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EE295F2-C07B-A268-8F84-CB320367D230}"/>
              </a:ext>
            </a:extLst>
          </p:cNvPr>
          <p:cNvSpPr/>
          <p:nvPr/>
        </p:nvSpPr>
        <p:spPr>
          <a:xfrm>
            <a:off x="7660863" y="2552661"/>
            <a:ext cx="1440000" cy="1530000"/>
          </a:xfrm>
          <a:custGeom>
            <a:avLst/>
            <a:gdLst>
              <a:gd name="connsiteX0" fmla="*/ 0 w 2101069"/>
              <a:gd name="connsiteY0" fmla="*/ 913965 h 1827930"/>
              <a:gd name="connsiteX1" fmla="*/ 456983 w 2101069"/>
              <a:gd name="connsiteY1" fmla="*/ 0 h 1827930"/>
              <a:gd name="connsiteX2" fmla="*/ 1644087 w 2101069"/>
              <a:gd name="connsiteY2" fmla="*/ 0 h 1827930"/>
              <a:gd name="connsiteX3" fmla="*/ 2101069 w 2101069"/>
              <a:gd name="connsiteY3" fmla="*/ 913965 h 1827930"/>
              <a:gd name="connsiteX4" fmla="*/ 1644087 w 2101069"/>
              <a:gd name="connsiteY4" fmla="*/ 1827930 h 1827930"/>
              <a:gd name="connsiteX5" fmla="*/ 456983 w 2101069"/>
              <a:gd name="connsiteY5" fmla="*/ 1827930 h 1827930"/>
              <a:gd name="connsiteX6" fmla="*/ 0 w 2101069"/>
              <a:gd name="connsiteY6" fmla="*/ 913965 h 182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1069" h="1827930">
                <a:moveTo>
                  <a:pt x="1050535" y="0"/>
                </a:moveTo>
                <a:lnTo>
                  <a:pt x="2101068" y="397575"/>
                </a:lnTo>
                <a:lnTo>
                  <a:pt x="2101068" y="1430355"/>
                </a:lnTo>
                <a:lnTo>
                  <a:pt x="1050535" y="1827930"/>
                </a:lnTo>
                <a:lnTo>
                  <a:pt x="1" y="1430355"/>
                </a:lnTo>
                <a:lnTo>
                  <a:pt x="1" y="397575"/>
                </a:lnTo>
                <a:lnTo>
                  <a:pt x="1050535" y="0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508000" sx="7000" sy="7000" flip="none" algn="ctr"/>
          </a:blipFill>
          <a:ln w="50800">
            <a:solidFill>
              <a:srgbClr val="00206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100630"/>
              <a:satOff val="-10055"/>
              <a:lumOff val="16207"/>
              <a:alphaOff val="0"/>
            </a:schemeClr>
          </a:fillRef>
          <a:effectRef idx="0">
            <a:schemeClr val="accent1">
              <a:shade val="50000"/>
              <a:hueOff val="100630"/>
              <a:satOff val="-10055"/>
              <a:lumOff val="1620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852" tIns="327418" rIns="284853" bIns="327417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3600" kern="120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A3810BD-18F5-C33A-0C70-C2AAF8E659A1}"/>
              </a:ext>
            </a:extLst>
          </p:cNvPr>
          <p:cNvSpPr/>
          <p:nvPr/>
        </p:nvSpPr>
        <p:spPr>
          <a:xfrm>
            <a:off x="6894498" y="1284848"/>
            <a:ext cx="1440000" cy="1530000"/>
          </a:xfrm>
          <a:custGeom>
            <a:avLst/>
            <a:gdLst>
              <a:gd name="connsiteX0" fmla="*/ 0 w 2101069"/>
              <a:gd name="connsiteY0" fmla="*/ 913965 h 1827930"/>
              <a:gd name="connsiteX1" fmla="*/ 456983 w 2101069"/>
              <a:gd name="connsiteY1" fmla="*/ 0 h 1827930"/>
              <a:gd name="connsiteX2" fmla="*/ 1644087 w 2101069"/>
              <a:gd name="connsiteY2" fmla="*/ 0 h 1827930"/>
              <a:gd name="connsiteX3" fmla="*/ 2101069 w 2101069"/>
              <a:gd name="connsiteY3" fmla="*/ 913965 h 1827930"/>
              <a:gd name="connsiteX4" fmla="*/ 1644087 w 2101069"/>
              <a:gd name="connsiteY4" fmla="*/ 1827930 h 1827930"/>
              <a:gd name="connsiteX5" fmla="*/ 456983 w 2101069"/>
              <a:gd name="connsiteY5" fmla="*/ 1827930 h 1827930"/>
              <a:gd name="connsiteX6" fmla="*/ 0 w 2101069"/>
              <a:gd name="connsiteY6" fmla="*/ 913965 h 182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1069" h="1827930">
                <a:moveTo>
                  <a:pt x="1050535" y="0"/>
                </a:moveTo>
                <a:lnTo>
                  <a:pt x="2101068" y="397575"/>
                </a:lnTo>
                <a:lnTo>
                  <a:pt x="2101068" y="1430355"/>
                </a:lnTo>
                <a:lnTo>
                  <a:pt x="1050535" y="1827930"/>
                </a:lnTo>
                <a:lnTo>
                  <a:pt x="1" y="1430355"/>
                </a:lnTo>
                <a:lnTo>
                  <a:pt x="1" y="397575"/>
                </a:lnTo>
                <a:lnTo>
                  <a:pt x="1050535" y="0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50800" ty="336550" sx="50000" sy="50000" flip="none" algn="ctr"/>
          </a:blipFill>
          <a:ln w="50800"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100630"/>
              <a:satOff val="-10055"/>
              <a:lumOff val="16207"/>
              <a:alphaOff val="0"/>
            </a:schemeClr>
          </a:fillRef>
          <a:effectRef idx="0">
            <a:schemeClr val="accent1">
              <a:shade val="50000"/>
              <a:hueOff val="100630"/>
              <a:satOff val="-10055"/>
              <a:lumOff val="1620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852" tIns="327418" rIns="284853" bIns="327417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3600" kern="120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4AB57C3-EACE-06C0-72E8-D0A9C82133E8}"/>
              </a:ext>
            </a:extLst>
          </p:cNvPr>
          <p:cNvSpPr/>
          <p:nvPr/>
        </p:nvSpPr>
        <p:spPr>
          <a:xfrm>
            <a:off x="3761191" y="3853219"/>
            <a:ext cx="1440000" cy="1530000"/>
          </a:xfrm>
          <a:custGeom>
            <a:avLst/>
            <a:gdLst>
              <a:gd name="connsiteX0" fmla="*/ 0 w 2101069"/>
              <a:gd name="connsiteY0" fmla="*/ 913965 h 1827930"/>
              <a:gd name="connsiteX1" fmla="*/ 456983 w 2101069"/>
              <a:gd name="connsiteY1" fmla="*/ 0 h 1827930"/>
              <a:gd name="connsiteX2" fmla="*/ 1644087 w 2101069"/>
              <a:gd name="connsiteY2" fmla="*/ 0 h 1827930"/>
              <a:gd name="connsiteX3" fmla="*/ 2101069 w 2101069"/>
              <a:gd name="connsiteY3" fmla="*/ 913965 h 1827930"/>
              <a:gd name="connsiteX4" fmla="*/ 1644087 w 2101069"/>
              <a:gd name="connsiteY4" fmla="*/ 1827930 h 1827930"/>
              <a:gd name="connsiteX5" fmla="*/ 456983 w 2101069"/>
              <a:gd name="connsiteY5" fmla="*/ 1827930 h 1827930"/>
              <a:gd name="connsiteX6" fmla="*/ 0 w 2101069"/>
              <a:gd name="connsiteY6" fmla="*/ 913965 h 182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1069" h="1827930">
                <a:moveTo>
                  <a:pt x="1050535" y="0"/>
                </a:moveTo>
                <a:lnTo>
                  <a:pt x="2101068" y="397575"/>
                </a:lnTo>
                <a:lnTo>
                  <a:pt x="2101068" y="1430355"/>
                </a:lnTo>
                <a:lnTo>
                  <a:pt x="1050535" y="1827930"/>
                </a:lnTo>
                <a:lnTo>
                  <a:pt x="1" y="1430355"/>
                </a:lnTo>
                <a:lnTo>
                  <a:pt x="1" y="397575"/>
                </a:lnTo>
                <a:lnTo>
                  <a:pt x="1050535" y="0"/>
                </a:lnTo>
                <a:close/>
              </a:path>
            </a:pathLst>
          </a:cu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158750" ty="317500" sx="50000" sy="50000" flip="none" algn="ctr"/>
          </a:blipFill>
          <a:ln w="50800"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100630"/>
              <a:satOff val="-10055"/>
              <a:lumOff val="16207"/>
              <a:alphaOff val="0"/>
            </a:schemeClr>
          </a:fillRef>
          <a:effectRef idx="0">
            <a:schemeClr val="accent1">
              <a:shade val="50000"/>
              <a:hueOff val="100630"/>
              <a:satOff val="-10055"/>
              <a:lumOff val="1620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852" tIns="327418" rIns="284853" bIns="327417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3600" kern="120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9061C89-75A6-7F0C-9EBB-37A2A8581892}"/>
              </a:ext>
            </a:extLst>
          </p:cNvPr>
          <p:cNvSpPr/>
          <p:nvPr/>
        </p:nvSpPr>
        <p:spPr>
          <a:xfrm>
            <a:off x="6104126" y="5159697"/>
            <a:ext cx="1440000" cy="1530000"/>
          </a:xfrm>
          <a:custGeom>
            <a:avLst/>
            <a:gdLst>
              <a:gd name="connsiteX0" fmla="*/ 0 w 2101069"/>
              <a:gd name="connsiteY0" fmla="*/ 913965 h 1827930"/>
              <a:gd name="connsiteX1" fmla="*/ 456983 w 2101069"/>
              <a:gd name="connsiteY1" fmla="*/ 0 h 1827930"/>
              <a:gd name="connsiteX2" fmla="*/ 1644087 w 2101069"/>
              <a:gd name="connsiteY2" fmla="*/ 0 h 1827930"/>
              <a:gd name="connsiteX3" fmla="*/ 2101069 w 2101069"/>
              <a:gd name="connsiteY3" fmla="*/ 913965 h 1827930"/>
              <a:gd name="connsiteX4" fmla="*/ 1644087 w 2101069"/>
              <a:gd name="connsiteY4" fmla="*/ 1827930 h 1827930"/>
              <a:gd name="connsiteX5" fmla="*/ 456983 w 2101069"/>
              <a:gd name="connsiteY5" fmla="*/ 1827930 h 1827930"/>
              <a:gd name="connsiteX6" fmla="*/ 0 w 2101069"/>
              <a:gd name="connsiteY6" fmla="*/ 913965 h 182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1069" h="1827930">
                <a:moveTo>
                  <a:pt x="1050535" y="0"/>
                </a:moveTo>
                <a:lnTo>
                  <a:pt x="2101068" y="397575"/>
                </a:lnTo>
                <a:lnTo>
                  <a:pt x="2101068" y="1430355"/>
                </a:lnTo>
                <a:lnTo>
                  <a:pt x="1050535" y="1827930"/>
                </a:lnTo>
                <a:lnTo>
                  <a:pt x="1" y="1430355"/>
                </a:lnTo>
                <a:lnTo>
                  <a:pt x="1" y="397575"/>
                </a:lnTo>
                <a:lnTo>
                  <a:pt x="1050535" y="0"/>
                </a:lnTo>
                <a:close/>
              </a:path>
            </a:pathLst>
          </a:cu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0800">
            <a:solidFill>
              <a:srgbClr val="00206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100630"/>
              <a:satOff val="-10055"/>
              <a:lumOff val="16207"/>
              <a:alphaOff val="0"/>
            </a:schemeClr>
          </a:fillRef>
          <a:effectRef idx="0">
            <a:schemeClr val="accent1">
              <a:shade val="50000"/>
              <a:hueOff val="100630"/>
              <a:satOff val="-10055"/>
              <a:lumOff val="1620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852" tIns="327418" rIns="284853" bIns="327417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3600" kern="120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88203FF-06D3-1EAE-9DDE-603BBB720FE7}"/>
              </a:ext>
            </a:extLst>
          </p:cNvPr>
          <p:cNvSpPr/>
          <p:nvPr/>
        </p:nvSpPr>
        <p:spPr>
          <a:xfrm>
            <a:off x="9246074" y="0"/>
            <a:ext cx="1440000" cy="1530000"/>
          </a:xfrm>
          <a:custGeom>
            <a:avLst/>
            <a:gdLst>
              <a:gd name="connsiteX0" fmla="*/ 0 w 2101069"/>
              <a:gd name="connsiteY0" fmla="*/ 913965 h 1827930"/>
              <a:gd name="connsiteX1" fmla="*/ 456983 w 2101069"/>
              <a:gd name="connsiteY1" fmla="*/ 0 h 1827930"/>
              <a:gd name="connsiteX2" fmla="*/ 1644087 w 2101069"/>
              <a:gd name="connsiteY2" fmla="*/ 0 h 1827930"/>
              <a:gd name="connsiteX3" fmla="*/ 2101069 w 2101069"/>
              <a:gd name="connsiteY3" fmla="*/ 913965 h 1827930"/>
              <a:gd name="connsiteX4" fmla="*/ 1644087 w 2101069"/>
              <a:gd name="connsiteY4" fmla="*/ 1827930 h 1827930"/>
              <a:gd name="connsiteX5" fmla="*/ 456983 w 2101069"/>
              <a:gd name="connsiteY5" fmla="*/ 1827930 h 1827930"/>
              <a:gd name="connsiteX6" fmla="*/ 0 w 2101069"/>
              <a:gd name="connsiteY6" fmla="*/ 913965 h 182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1069" h="1827930">
                <a:moveTo>
                  <a:pt x="1050535" y="0"/>
                </a:moveTo>
                <a:lnTo>
                  <a:pt x="2101068" y="397575"/>
                </a:lnTo>
                <a:lnTo>
                  <a:pt x="2101068" y="1430355"/>
                </a:lnTo>
                <a:lnTo>
                  <a:pt x="1050535" y="1827930"/>
                </a:lnTo>
                <a:lnTo>
                  <a:pt x="1" y="1430355"/>
                </a:lnTo>
                <a:lnTo>
                  <a:pt x="1" y="397575"/>
                </a:lnTo>
                <a:lnTo>
                  <a:pt x="1050535" y="0"/>
                </a:lnTo>
                <a:close/>
              </a:path>
            </a:pathLst>
          </a:custGeom>
          <a:blipFill dpi="0"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  <a:ln w="50800">
            <a:solidFill>
              <a:srgbClr val="00206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100630"/>
              <a:satOff val="-10055"/>
              <a:lumOff val="16207"/>
              <a:alphaOff val="0"/>
            </a:schemeClr>
          </a:fillRef>
          <a:effectRef idx="0">
            <a:schemeClr val="accent1">
              <a:shade val="50000"/>
              <a:hueOff val="100630"/>
              <a:satOff val="-10055"/>
              <a:lumOff val="1620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852" tIns="327418" rIns="284853" bIns="327417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3600" kern="120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5C5BC89-2DB1-A815-41D2-EA36E240562B}"/>
              </a:ext>
            </a:extLst>
          </p:cNvPr>
          <p:cNvGrpSpPr/>
          <p:nvPr/>
        </p:nvGrpSpPr>
        <p:grpSpPr>
          <a:xfrm>
            <a:off x="10015402" y="1299981"/>
            <a:ext cx="1440000" cy="1530000"/>
            <a:chOff x="9824556" y="1080047"/>
            <a:chExt cx="1440000" cy="1530000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6F7B4DC-C064-AB22-3B85-7FF60F245626}"/>
                </a:ext>
              </a:extLst>
            </p:cNvPr>
            <p:cNvSpPr/>
            <p:nvPr/>
          </p:nvSpPr>
          <p:spPr>
            <a:xfrm>
              <a:off x="9824556" y="1080047"/>
              <a:ext cx="1440000" cy="1530000"/>
            </a:xfrm>
            <a:custGeom>
              <a:avLst/>
              <a:gdLst>
                <a:gd name="connsiteX0" fmla="*/ 0 w 2101069"/>
                <a:gd name="connsiteY0" fmla="*/ 913965 h 1827930"/>
                <a:gd name="connsiteX1" fmla="*/ 456983 w 2101069"/>
                <a:gd name="connsiteY1" fmla="*/ 0 h 1827930"/>
                <a:gd name="connsiteX2" fmla="*/ 1644087 w 2101069"/>
                <a:gd name="connsiteY2" fmla="*/ 0 h 1827930"/>
                <a:gd name="connsiteX3" fmla="*/ 2101069 w 2101069"/>
                <a:gd name="connsiteY3" fmla="*/ 913965 h 1827930"/>
                <a:gd name="connsiteX4" fmla="*/ 1644087 w 2101069"/>
                <a:gd name="connsiteY4" fmla="*/ 1827930 h 1827930"/>
                <a:gd name="connsiteX5" fmla="*/ 456983 w 2101069"/>
                <a:gd name="connsiteY5" fmla="*/ 1827930 h 1827930"/>
                <a:gd name="connsiteX6" fmla="*/ 0 w 2101069"/>
                <a:gd name="connsiteY6" fmla="*/ 913965 h 1827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1069" h="1827930">
                  <a:moveTo>
                    <a:pt x="1050535" y="0"/>
                  </a:moveTo>
                  <a:lnTo>
                    <a:pt x="2101068" y="397575"/>
                  </a:lnTo>
                  <a:lnTo>
                    <a:pt x="2101068" y="1430355"/>
                  </a:lnTo>
                  <a:lnTo>
                    <a:pt x="1050535" y="1827930"/>
                  </a:lnTo>
                  <a:lnTo>
                    <a:pt x="1" y="1430355"/>
                  </a:lnTo>
                  <a:lnTo>
                    <a:pt x="1" y="397575"/>
                  </a:lnTo>
                  <a:lnTo>
                    <a:pt x="1050535" y="0"/>
                  </a:lnTo>
                  <a:close/>
                </a:path>
              </a:pathLst>
            </a:custGeom>
            <a:solidFill>
              <a:srgbClr val="002060"/>
            </a:solidFill>
            <a:ln w="50800"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100630"/>
                <a:satOff val="-10055"/>
                <a:lumOff val="16207"/>
                <a:alphaOff val="0"/>
              </a:schemeClr>
            </a:fillRef>
            <a:effectRef idx="0">
              <a:schemeClr val="accent1">
                <a:shade val="50000"/>
                <a:hueOff val="100630"/>
                <a:satOff val="-10055"/>
                <a:lumOff val="1620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4852" tIns="327418" rIns="284853" bIns="327417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3600" kern="1200"/>
            </a:p>
          </p:txBody>
        </p:sp>
        <p:pic>
          <p:nvPicPr>
            <p:cNvPr id="4" name="Graphic 3" descr="DNA with solid fill">
              <a:extLst>
                <a:ext uri="{FF2B5EF4-FFF2-40B4-BE49-F238E27FC236}">
                  <a16:creationId xmlns:a16="http://schemas.microsoft.com/office/drawing/2014/main" id="{94644CD8-9E4F-5E75-A524-804FCB060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632760">
              <a:off x="9883263" y="1195270"/>
              <a:ext cx="1299554" cy="1299554"/>
            </a:xfrm>
            <a:prstGeom prst="rect">
              <a:avLst/>
            </a:prstGeom>
          </p:spPr>
        </p:pic>
      </p:grp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556AC75E-CFA4-616B-B6BB-3A922C3CBB43}"/>
              </a:ext>
            </a:extLst>
          </p:cNvPr>
          <p:cNvSpPr/>
          <p:nvPr/>
        </p:nvSpPr>
        <p:spPr>
          <a:xfrm>
            <a:off x="2955004" y="5133875"/>
            <a:ext cx="1440000" cy="1530000"/>
          </a:xfrm>
          <a:custGeom>
            <a:avLst/>
            <a:gdLst>
              <a:gd name="connsiteX0" fmla="*/ 0 w 2101069"/>
              <a:gd name="connsiteY0" fmla="*/ 913965 h 1827930"/>
              <a:gd name="connsiteX1" fmla="*/ 456983 w 2101069"/>
              <a:gd name="connsiteY1" fmla="*/ 0 h 1827930"/>
              <a:gd name="connsiteX2" fmla="*/ 1644087 w 2101069"/>
              <a:gd name="connsiteY2" fmla="*/ 0 h 1827930"/>
              <a:gd name="connsiteX3" fmla="*/ 2101069 w 2101069"/>
              <a:gd name="connsiteY3" fmla="*/ 913965 h 1827930"/>
              <a:gd name="connsiteX4" fmla="*/ 1644087 w 2101069"/>
              <a:gd name="connsiteY4" fmla="*/ 1827930 h 1827930"/>
              <a:gd name="connsiteX5" fmla="*/ 456983 w 2101069"/>
              <a:gd name="connsiteY5" fmla="*/ 1827930 h 1827930"/>
              <a:gd name="connsiteX6" fmla="*/ 0 w 2101069"/>
              <a:gd name="connsiteY6" fmla="*/ 913965 h 182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1069" h="1827930">
                <a:moveTo>
                  <a:pt x="1050535" y="0"/>
                </a:moveTo>
                <a:lnTo>
                  <a:pt x="2101068" y="397575"/>
                </a:lnTo>
                <a:lnTo>
                  <a:pt x="2101068" y="1430355"/>
                </a:lnTo>
                <a:lnTo>
                  <a:pt x="1050535" y="1827930"/>
                </a:lnTo>
                <a:lnTo>
                  <a:pt x="1" y="1430355"/>
                </a:lnTo>
                <a:lnTo>
                  <a:pt x="1" y="397575"/>
                </a:lnTo>
                <a:lnTo>
                  <a:pt x="1050535" y="0"/>
                </a:lnTo>
                <a:close/>
              </a:path>
            </a:pathLst>
          </a:custGeom>
          <a:solidFill>
            <a:schemeClr val="accent1"/>
          </a:solidFill>
          <a:ln w="50800"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100630"/>
              <a:satOff val="-10055"/>
              <a:lumOff val="16207"/>
              <a:alphaOff val="0"/>
            </a:schemeClr>
          </a:fillRef>
          <a:effectRef idx="0">
            <a:schemeClr val="accent1">
              <a:shade val="50000"/>
              <a:hueOff val="100630"/>
              <a:satOff val="-10055"/>
              <a:lumOff val="1620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852" tIns="327418" rIns="284853" bIns="327417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3600" kern="120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096CE80-EF06-5C30-A8E5-0978507AC08B}"/>
              </a:ext>
            </a:extLst>
          </p:cNvPr>
          <p:cNvSpPr/>
          <p:nvPr/>
        </p:nvSpPr>
        <p:spPr>
          <a:xfrm>
            <a:off x="8412579" y="3874960"/>
            <a:ext cx="1440000" cy="1530000"/>
          </a:xfrm>
          <a:custGeom>
            <a:avLst/>
            <a:gdLst>
              <a:gd name="connsiteX0" fmla="*/ 0 w 2101069"/>
              <a:gd name="connsiteY0" fmla="*/ 913965 h 1827930"/>
              <a:gd name="connsiteX1" fmla="*/ 456983 w 2101069"/>
              <a:gd name="connsiteY1" fmla="*/ 0 h 1827930"/>
              <a:gd name="connsiteX2" fmla="*/ 1644087 w 2101069"/>
              <a:gd name="connsiteY2" fmla="*/ 0 h 1827930"/>
              <a:gd name="connsiteX3" fmla="*/ 2101069 w 2101069"/>
              <a:gd name="connsiteY3" fmla="*/ 913965 h 1827930"/>
              <a:gd name="connsiteX4" fmla="*/ 1644087 w 2101069"/>
              <a:gd name="connsiteY4" fmla="*/ 1827930 h 1827930"/>
              <a:gd name="connsiteX5" fmla="*/ 456983 w 2101069"/>
              <a:gd name="connsiteY5" fmla="*/ 1827930 h 1827930"/>
              <a:gd name="connsiteX6" fmla="*/ 0 w 2101069"/>
              <a:gd name="connsiteY6" fmla="*/ 913965 h 182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1069" h="1827930">
                <a:moveTo>
                  <a:pt x="1050535" y="0"/>
                </a:moveTo>
                <a:lnTo>
                  <a:pt x="2101068" y="397575"/>
                </a:lnTo>
                <a:lnTo>
                  <a:pt x="2101068" y="1430355"/>
                </a:lnTo>
                <a:lnTo>
                  <a:pt x="1050535" y="1827930"/>
                </a:lnTo>
                <a:lnTo>
                  <a:pt x="1" y="1430355"/>
                </a:lnTo>
                <a:lnTo>
                  <a:pt x="1" y="397575"/>
                </a:lnTo>
                <a:lnTo>
                  <a:pt x="1050535" y="0"/>
                </a:lnTo>
                <a:close/>
              </a:path>
            </a:pathLst>
          </a:cu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0800"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100630"/>
              <a:satOff val="-10055"/>
              <a:lumOff val="16207"/>
              <a:alphaOff val="0"/>
            </a:schemeClr>
          </a:fillRef>
          <a:effectRef idx="0">
            <a:schemeClr val="accent1">
              <a:shade val="50000"/>
              <a:hueOff val="100630"/>
              <a:satOff val="-10055"/>
              <a:lumOff val="1620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852" tIns="327418" rIns="284853" bIns="327417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3600" kern="120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69C48EB-D11C-250A-38A7-B99BC0F782BC}"/>
              </a:ext>
            </a:extLst>
          </p:cNvPr>
          <p:cNvGrpSpPr/>
          <p:nvPr/>
        </p:nvGrpSpPr>
        <p:grpSpPr>
          <a:xfrm>
            <a:off x="6865028" y="3874960"/>
            <a:ext cx="1440000" cy="1530000"/>
            <a:chOff x="3379326" y="1395762"/>
            <a:chExt cx="1440000" cy="1530000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A546BB8-1454-69F4-9B3C-CB315A9195B1}"/>
                </a:ext>
              </a:extLst>
            </p:cNvPr>
            <p:cNvSpPr/>
            <p:nvPr/>
          </p:nvSpPr>
          <p:spPr>
            <a:xfrm>
              <a:off x="3379326" y="1395762"/>
              <a:ext cx="1440000" cy="1530000"/>
            </a:xfrm>
            <a:custGeom>
              <a:avLst/>
              <a:gdLst>
                <a:gd name="connsiteX0" fmla="*/ 0 w 2101069"/>
                <a:gd name="connsiteY0" fmla="*/ 913965 h 1827930"/>
                <a:gd name="connsiteX1" fmla="*/ 456983 w 2101069"/>
                <a:gd name="connsiteY1" fmla="*/ 0 h 1827930"/>
                <a:gd name="connsiteX2" fmla="*/ 1644087 w 2101069"/>
                <a:gd name="connsiteY2" fmla="*/ 0 h 1827930"/>
                <a:gd name="connsiteX3" fmla="*/ 2101069 w 2101069"/>
                <a:gd name="connsiteY3" fmla="*/ 913965 h 1827930"/>
                <a:gd name="connsiteX4" fmla="*/ 1644087 w 2101069"/>
                <a:gd name="connsiteY4" fmla="*/ 1827930 h 1827930"/>
                <a:gd name="connsiteX5" fmla="*/ 456983 w 2101069"/>
                <a:gd name="connsiteY5" fmla="*/ 1827930 h 1827930"/>
                <a:gd name="connsiteX6" fmla="*/ 0 w 2101069"/>
                <a:gd name="connsiteY6" fmla="*/ 913965 h 1827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1069" h="1827930">
                  <a:moveTo>
                    <a:pt x="1050535" y="0"/>
                  </a:moveTo>
                  <a:lnTo>
                    <a:pt x="2101068" y="397575"/>
                  </a:lnTo>
                  <a:lnTo>
                    <a:pt x="2101068" y="1430355"/>
                  </a:lnTo>
                  <a:lnTo>
                    <a:pt x="1050535" y="1827930"/>
                  </a:lnTo>
                  <a:lnTo>
                    <a:pt x="1" y="1430355"/>
                  </a:lnTo>
                  <a:lnTo>
                    <a:pt x="1" y="397575"/>
                  </a:lnTo>
                  <a:lnTo>
                    <a:pt x="1050535" y="0"/>
                  </a:lnTo>
                  <a:close/>
                </a:path>
              </a:pathLst>
            </a:custGeom>
            <a:solidFill>
              <a:schemeClr val="accent1"/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100630"/>
                <a:satOff val="-10055"/>
                <a:lumOff val="16207"/>
                <a:alphaOff val="0"/>
              </a:schemeClr>
            </a:fillRef>
            <a:effectRef idx="0">
              <a:schemeClr val="accent1">
                <a:shade val="50000"/>
                <a:hueOff val="100630"/>
                <a:satOff val="-10055"/>
                <a:lumOff val="1620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4852" tIns="327418" rIns="284853" bIns="327417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3600" kern="1200"/>
            </a:p>
          </p:txBody>
        </p:sp>
        <p:pic>
          <p:nvPicPr>
            <p:cNvPr id="11" name="Graphic 10" descr="Sleep with solid fill">
              <a:extLst>
                <a:ext uri="{FF2B5EF4-FFF2-40B4-BE49-F238E27FC236}">
                  <a16:creationId xmlns:a16="http://schemas.microsoft.com/office/drawing/2014/main" id="{7F7CAC49-B9FC-CAE5-3601-915824C07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442772" y="1665058"/>
              <a:ext cx="1228747" cy="1228747"/>
            </a:xfrm>
            <a:prstGeom prst="rect">
              <a:avLst/>
            </a:prstGeom>
          </p:spPr>
        </p:pic>
        <p:pic>
          <p:nvPicPr>
            <p:cNvPr id="13" name="Graphic 12" descr="Cursor with solid fill">
              <a:extLst>
                <a:ext uri="{FF2B5EF4-FFF2-40B4-BE49-F238E27FC236}">
                  <a16:creationId xmlns:a16="http://schemas.microsoft.com/office/drawing/2014/main" id="{3F21F0B2-CB67-3BE0-0DE1-A4BC2BCBB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847748" y="1576567"/>
              <a:ext cx="651661" cy="651661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22BDCEE-0148-CCC5-EFB5-0D48ABFFF902}"/>
              </a:ext>
            </a:extLst>
          </p:cNvPr>
          <p:cNvGrpSpPr/>
          <p:nvPr/>
        </p:nvGrpSpPr>
        <p:grpSpPr>
          <a:xfrm>
            <a:off x="8412579" y="1277345"/>
            <a:ext cx="1481754" cy="1530000"/>
            <a:chOff x="2551966" y="2688422"/>
            <a:chExt cx="1481754" cy="1530000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788E75F-08C3-9115-EB21-608B4F1B96D3}"/>
                </a:ext>
              </a:extLst>
            </p:cNvPr>
            <p:cNvSpPr/>
            <p:nvPr/>
          </p:nvSpPr>
          <p:spPr>
            <a:xfrm>
              <a:off x="2593720" y="2688422"/>
              <a:ext cx="1440000" cy="1530000"/>
            </a:xfrm>
            <a:custGeom>
              <a:avLst/>
              <a:gdLst>
                <a:gd name="connsiteX0" fmla="*/ 0 w 2101069"/>
                <a:gd name="connsiteY0" fmla="*/ 913965 h 1827930"/>
                <a:gd name="connsiteX1" fmla="*/ 456983 w 2101069"/>
                <a:gd name="connsiteY1" fmla="*/ 0 h 1827930"/>
                <a:gd name="connsiteX2" fmla="*/ 1644087 w 2101069"/>
                <a:gd name="connsiteY2" fmla="*/ 0 h 1827930"/>
                <a:gd name="connsiteX3" fmla="*/ 2101069 w 2101069"/>
                <a:gd name="connsiteY3" fmla="*/ 913965 h 1827930"/>
                <a:gd name="connsiteX4" fmla="*/ 1644087 w 2101069"/>
                <a:gd name="connsiteY4" fmla="*/ 1827930 h 1827930"/>
                <a:gd name="connsiteX5" fmla="*/ 456983 w 2101069"/>
                <a:gd name="connsiteY5" fmla="*/ 1827930 h 1827930"/>
                <a:gd name="connsiteX6" fmla="*/ 0 w 2101069"/>
                <a:gd name="connsiteY6" fmla="*/ 913965 h 1827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1069" h="1827930">
                  <a:moveTo>
                    <a:pt x="1050535" y="0"/>
                  </a:moveTo>
                  <a:lnTo>
                    <a:pt x="2101068" y="397575"/>
                  </a:lnTo>
                  <a:lnTo>
                    <a:pt x="2101068" y="1430355"/>
                  </a:lnTo>
                  <a:lnTo>
                    <a:pt x="1050535" y="1827930"/>
                  </a:lnTo>
                  <a:lnTo>
                    <a:pt x="1" y="1430355"/>
                  </a:lnTo>
                  <a:lnTo>
                    <a:pt x="1" y="397575"/>
                  </a:lnTo>
                  <a:lnTo>
                    <a:pt x="1050535" y="0"/>
                  </a:lnTo>
                  <a:close/>
                </a:path>
              </a:pathLst>
            </a:custGeom>
            <a:solidFill>
              <a:schemeClr val="accent1"/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100630"/>
                <a:satOff val="-10055"/>
                <a:lumOff val="16207"/>
                <a:alphaOff val="0"/>
              </a:schemeClr>
            </a:fillRef>
            <a:effectRef idx="0">
              <a:schemeClr val="accent1">
                <a:shade val="50000"/>
                <a:hueOff val="100630"/>
                <a:satOff val="-10055"/>
                <a:lumOff val="1620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4852" tIns="327418" rIns="284853" bIns="327417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3600" kern="1200"/>
            </a:p>
          </p:txBody>
        </p:sp>
        <p:pic>
          <p:nvPicPr>
            <p:cNvPr id="15" name="Graphic 14" descr="Teacher with solid fill">
              <a:extLst>
                <a:ext uri="{FF2B5EF4-FFF2-40B4-BE49-F238E27FC236}">
                  <a16:creationId xmlns:a16="http://schemas.microsoft.com/office/drawing/2014/main" id="{6EF058D3-DEEB-8795-A361-94CBBD0DF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551966" y="2761406"/>
              <a:ext cx="1366025" cy="1366025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CAFDE1D-7E48-26F7-BD84-54E3ECFCCB97}"/>
              </a:ext>
            </a:extLst>
          </p:cNvPr>
          <p:cNvGrpSpPr/>
          <p:nvPr/>
        </p:nvGrpSpPr>
        <p:grpSpPr>
          <a:xfrm>
            <a:off x="4525607" y="5161255"/>
            <a:ext cx="1530000" cy="1543129"/>
            <a:chOff x="4127814" y="5269588"/>
            <a:chExt cx="1530000" cy="1543129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95F0C3B-05D1-2542-AB8B-B36C309FAE26}"/>
                </a:ext>
              </a:extLst>
            </p:cNvPr>
            <p:cNvSpPr/>
            <p:nvPr/>
          </p:nvSpPr>
          <p:spPr>
            <a:xfrm>
              <a:off x="4164932" y="5269588"/>
              <a:ext cx="1440000" cy="1530000"/>
            </a:xfrm>
            <a:custGeom>
              <a:avLst/>
              <a:gdLst>
                <a:gd name="connsiteX0" fmla="*/ 0 w 2101069"/>
                <a:gd name="connsiteY0" fmla="*/ 913965 h 1827930"/>
                <a:gd name="connsiteX1" fmla="*/ 456983 w 2101069"/>
                <a:gd name="connsiteY1" fmla="*/ 0 h 1827930"/>
                <a:gd name="connsiteX2" fmla="*/ 1644087 w 2101069"/>
                <a:gd name="connsiteY2" fmla="*/ 0 h 1827930"/>
                <a:gd name="connsiteX3" fmla="*/ 2101069 w 2101069"/>
                <a:gd name="connsiteY3" fmla="*/ 913965 h 1827930"/>
                <a:gd name="connsiteX4" fmla="*/ 1644087 w 2101069"/>
                <a:gd name="connsiteY4" fmla="*/ 1827930 h 1827930"/>
                <a:gd name="connsiteX5" fmla="*/ 456983 w 2101069"/>
                <a:gd name="connsiteY5" fmla="*/ 1827930 h 1827930"/>
                <a:gd name="connsiteX6" fmla="*/ 0 w 2101069"/>
                <a:gd name="connsiteY6" fmla="*/ 913965 h 1827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1069" h="1827930">
                  <a:moveTo>
                    <a:pt x="1050535" y="0"/>
                  </a:moveTo>
                  <a:lnTo>
                    <a:pt x="2101068" y="397575"/>
                  </a:lnTo>
                  <a:lnTo>
                    <a:pt x="2101068" y="1430355"/>
                  </a:lnTo>
                  <a:lnTo>
                    <a:pt x="1050535" y="1827930"/>
                  </a:lnTo>
                  <a:lnTo>
                    <a:pt x="1" y="1430355"/>
                  </a:lnTo>
                  <a:lnTo>
                    <a:pt x="1" y="397575"/>
                  </a:lnTo>
                  <a:lnTo>
                    <a:pt x="1050535" y="0"/>
                  </a:lnTo>
                  <a:close/>
                </a:path>
              </a:pathLst>
            </a:custGeom>
            <a:solidFill>
              <a:srgbClr val="002060"/>
            </a:solidFill>
            <a:ln w="50800"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100630"/>
                <a:satOff val="-10055"/>
                <a:lumOff val="16207"/>
                <a:alphaOff val="0"/>
              </a:schemeClr>
            </a:fillRef>
            <a:effectRef idx="0">
              <a:schemeClr val="accent1">
                <a:shade val="50000"/>
                <a:hueOff val="100630"/>
                <a:satOff val="-10055"/>
                <a:lumOff val="1620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4852" tIns="327418" rIns="284853" bIns="327417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3600" kern="1200"/>
            </a:p>
          </p:txBody>
        </p:sp>
        <p:pic>
          <p:nvPicPr>
            <p:cNvPr id="49" name="Graphic 48" descr="Earth globe: Africa and Europe with solid fill">
              <a:extLst>
                <a:ext uri="{FF2B5EF4-FFF2-40B4-BE49-F238E27FC236}">
                  <a16:creationId xmlns:a16="http://schemas.microsoft.com/office/drawing/2014/main" id="{F74C40AA-01F8-091C-0CE3-0E3933272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4127814" y="5282717"/>
              <a:ext cx="1530000" cy="1530000"/>
            </a:xfrm>
            <a:prstGeom prst="rect">
              <a:avLst/>
            </a:prstGeom>
          </p:spPr>
        </p:pic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4EC2A850-74B9-9A2E-FCE6-E928F089D55A}"/>
              </a:ext>
            </a:extLst>
          </p:cNvPr>
          <p:cNvSpPr/>
          <p:nvPr/>
        </p:nvSpPr>
        <p:spPr>
          <a:xfrm>
            <a:off x="7409005" y="327939"/>
            <a:ext cx="5322721" cy="9023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869BE5B-8EF8-9651-1B36-2DCCA490BA08}"/>
              </a:ext>
            </a:extLst>
          </p:cNvPr>
          <p:cNvSpPr txBox="1"/>
          <p:nvPr/>
        </p:nvSpPr>
        <p:spPr>
          <a:xfrm>
            <a:off x="5048333" y="212644"/>
            <a:ext cx="4084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>
                <a:solidFill>
                  <a:srgbClr val="002060"/>
                </a:solidFill>
              </a:rPr>
              <a:t>Prof. Stephanie von </a:t>
            </a:r>
            <a:r>
              <a:rPr lang="en-GB" sz="2000" b="1" err="1">
                <a:solidFill>
                  <a:srgbClr val="002060"/>
                </a:solidFill>
              </a:rPr>
              <a:t>Hinke</a:t>
            </a:r>
            <a:endParaRPr lang="en-GB" sz="2000" b="1">
              <a:solidFill>
                <a:srgbClr val="002060"/>
              </a:solidFill>
            </a:endParaRPr>
          </a:p>
          <a:p>
            <a:pPr algn="r"/>
            <a:r>
              <a:rPr lang="en-GB" i="1">
                <a:solidFill>
                  <a:srgbClr val="002060"/>
                </a:solidFill>
              </a:rPr>
              <a:t>How do genes and environment interact in childhood development?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0B54FAC-9C02-B50C-B2A4-57F0385037F5}"/>
              </a:ext>
            </a:extLst>
          </p:cNvPr>
          <p:cNvSpPr txBox="1"/>
          <p:nvPr/>
        </p:nvSpPr>
        <p:spPr>
          <a:xfrm>
            <a:off x="9848889" y="4136388"/>
            <a:ext cx="2343111" cy="12311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>
                <a:solidFill>
                  <a:srgbClr val="002060"/>
                </a:solidFill>
              </a:rPr>
              <a:t>Dr Kevin Tran</a:t>
            </a:r>
          </a:p>
          <a:p>
            <a:r>
              <a:rPr lang="en-GB" i="1">
                <a:solidFill>
                  <a:srgbClr val="002060"/>
                </a:solidFill>
              </a:rPr>
              <a:t>How does Airbnb compete with local hotels?</a:t>
            </a:r>
            <a:endParaRPr lang="en-GB" i="1">
              <a:solidFill>
                <a:srgbClr val="002060"/>
              </a:solidFill>
              <a:cs typeface="Arial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FD8FAA-31BB-8875-93E0-6EB81CEC9A0E}"/>
              </a:ext>
            </a:extLst>
          </p:cNvPr>
          <p:cNvSpPr txBox="1"/>
          <p:nvPr/>
        </p:nvSpPr>
        <p:spPr>
          <a:xfrm>
            <a:off x="-137044" y="4103848"/>
            <a:ext cx="3836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>
                <a:solidFill>
                  <a:srgbClr val="002060"/>
                </a:solidFill>
              </a:rPr>
              <a:t>Dr </a:t>
            </a:r>
            <a:r>
              <a:rPr lang="en-GB" sz="2000" b="1" err="1">
                <a:solidFill>
                  <a:srgbClr val="002060"/>
                </a:solidFill>
              </a:rPr>
              <a:t>Battal</a:t>
            </a:r>
            <a:r>
              <a:rPr lang="en-GB" sz="2000" b="1">
                <a:solidFill>
                  <a:srgbClr val="002060"/>
                </a:solidFill>
              </a:rPr>
              <a:t> Dogan</a:t>
            </a:r>
          </a:p>
          <a:p>
            <a:pPr algn="r"/>
            <a:r>
              <a:rPr lang="en-GB" i="1">
                <a:solidFill>
                  <a:srgbClr val="002060"/>
                </a:solidFill>
              </a:rPr>
              <a:t>How should we best allocate Covid vaccines around the world?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CCF179B-ADEB-874B-3B25-B8CE91C71232}"/>
              </a:ext>
            </a:extLst>
          </p:cNvPr>
          <p:cNvSpPr txBox="1"/>
          <p:nvPr/>
        </p:nvSpPr>
        <p:spPr>
          <a:xfrm>
            <a:off x="2889045" y="1578833"/>
            <a:ext cx="3954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>
                <a:solidFill>
                  <a:srgbClr val="002060"/>
                </a:solidFill>
              </a:rPr>
              <a:t>Prof. Christine Valente</a:t>
            </a:r>
          </a:p>
          <a:p>
            <a:pPr algn="r"/>
            <a:r>
              <a:rPr lang="en-GB" i="1">
                <a:solidFill>
                  <a:srgbClr val="002060"/>
                </a:solidFill>
              </a:rPr>
              <a:t>How can we help increase school attendance in southern Africa?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88F2E4F-3BF9-BA15-E6F2-C68A3982410C}"/>
              </a:ext>
            </a:extLst>
          </p:cNvPr>
          <p:cNvSpPr txBox="1"/>
          <p:nvPr/>
        </p:nvSpPr>
        <p:spPr>
          <a:xfrm>
            <a:off x="9163808" y="2854402"/>
            <a:ext cx="3366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rgbClr val="002060"/>
                </a:solidFill>
              </a:rPr>
              <a:t>Dr Arnaud Phillipe</a:t>
            </a:r>
          </a:p>
          <a:p>
            <a:r>
              <a:rPr lang="en-GB" i="1">
                <a:solidFill>
                  <a:srgbClr val="002060"/>
                </a:solidFill>
              </a:rPr>
              <a:t>How can we improve judges’ sentencing decisions?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B0DE8E4-94ED-BC44-77B5-7355BC3533EF}"/>
              </a:ext>
            </a:extLst>
          </p:cNvPr>
          <p:cNvSpPr txBox="1"/>
          <p:nvPr/>
        </p:nvSpPr>
        <p:spPr>
          <a:xfrm>
            <a:off x="7513479" y="5466937"/>
            <a:ext cx="40854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rgbClr val="002060"/>
                </a:solidFill>
              </a:rPr>
              <a:t>Dr Zahra Siddique</a:t>
            </a:r>
          </a:p>
          <a:p>
            <a:r>
              <a:rPr lang="en-GB" i="1">
                <a:solidFill>
                  <a:srgbClr val="002060"/>
                </a:solidFill>
              </a:rPr>
              <a:t>How does female labour force participation respond to media reports of violence in India?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323BA785-3982-17E5-61F5-0CD0E7EDF69F}"/>
              </a:ext>
            </a:extLst>
          </p:cNvPr>
          <p:cNvSpPr/>
          <p:nvPr/>
        </p:nvSpPr>
        <p:spPr>
          <a:xfrm>
            <a:off x="6114557" y="2554381"/>
            <a:ext cx="1440000" cy="1530000"/>
          </a:xfrm>
          <a:custGeom>
            <a:avLst/>
            <a:gdLst>
              <a:gd name="connsiteX0" fmla="*/ 0 w 2101069"/>
              <a:gd name="connsiteY0" fmla="*/ 913965 h 1827930"/>
              <a:gd name="connsiteX1" fmla="*/ 456983 w 2101069"/>
              <a:gd name="connsiteY1" fmla="*/ 0 h 1827930"/>
              <a:gd name="connsiteX2" fmla="*/ 1644087 w 2101069"/>
              <a:gd name="connsiteY2" fmla="*/ 0 h 1827930"/>
              <a:gd name="connsiteX3" fmla="*/ 2101069 w 2101069"/>
              <a:gd name="connsiteY3" fmla="*/ 913965 h 1827930"/>
              <a:gd name="connsiteX4" fmla="*/ 1644087 w 2101069"/>
              <a:gd name="connsiteY4" fmla="*/ 1827930 h 1827930"/>
              <a:gd name="connsiteX5" fmla="*/ 456983 w 2101069"/>
              <a:gd name="connsiteY5" fmla="*/ 1827930 h 1827930"/>
              <a:gd name="connsiteX6" fmla="*/ 0 w 2101069"/>
              <a:gd name="connsiteY6" fmla="*/ 913965 h 182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1069" h="1827930">
                <a:moveTo>
                  <a:pt x="1050535" y="0"/>
                </a:moveTo>
                <a:lnTo>
                  <a:pt x="2101068" y="397575"/>
                </a:lnTo>
                <a:lnTo>
                  <a:pt x="2101068" y="1430355"/>
                </a:lnTo>
                <a:lnTo>
                  <a:pt x="1050535" y="1827930"/>
                </a:lnTo>
                <a:lnTo>
                  <a:pt x="1" y="1430355"/>
                </a:lnTo>
                <a:lnTo>
                  <a:pt x="1" y="397575"/>
                </a:lnTo>
                <a:lnTo>
                  <a:pt x="1050535" y="0"/>
                </a:lnTo>
                <a:close/>
              </a:path>
            </a:pathLst>
          </a:custGeom>
          <a:solidFill>
            <a:srgbClr val="002060"/>
          </a:solidFill>
          <a:ln w="50800">
            <a:solidFill>
              <a:srgbClr val="00206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100630"/>
              <a:satOff val="-10055"/>
              <a:lumOff val="16207"/>
              <a:alphaOff val="0"/>
            </a:schemeClr>
          </a:fillRef>
          <a:effectRef idx="0">
            <a:schemeClr val="accent1">
              <a:shade val="50000"/>
              <a:hueOff val="100630"/>
              <a:satOff val="-10055"/>
              <a:lumOff val="1620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852" tIns="327418" rIns="284853" bIns="327417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3600" kern="1200"/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83180196-8845-D4D7-F1DB-654F54072EA5}"/>
              </a:ext>
            </a:extLst>
          </p:cNvPr>
          <p:cNvSpPr txBox="1">
            <a:spLocks/>
          </p:cNvSpPr>
          <p:nvPr/>
        </p:nvSpPr>
        <p:spPr>
          <a:xfrm>
            <a:off x="124492" y="194100"/>
            <a:ext cx="5037373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38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4000">
                <a:solidFill>
                  <a:srgbClr val="002060"/>
                </a:solidFill>
              </a:rPr>
              <a:t>What is economics?</a:t>
            </a:r>
            <a:endParaRPr lang="en-US" sz="4000">
              <a:solidFill>
                <a:srgbClr val="002060"/>
              </a:solidFill>
            </a:endParaRPr>
          </a:p>
        </p:txBody>
      </p:sp>
      <p:pic>
        <p:nvPicPr>
          <p:cNvPr id="3" name="Graphic 2" descr="Needle with solid fill">
            <a:extLst>
              <a:ext uri="{FF2B5EF4-FFF2-40B4-BE49-F238E27FC236}">
                <a16:creationId xmlns:a16="http://schemas.microsoft.com/office/drawing/2014/main" id="{3DB6C7B3-EFDA-8807-E140-FC4DF4162A4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211319" y="5373003"/>
            <a:ext cx="975824" cy="975824"/>
          </a:xfrm>
          <a:prstGeom prst="rect">
            <a:avLst/>
          </a:prstGeom>
        </p:spPr>
      </p:pic>
      <p:pic>
        <p:nvPicPr>
          <p:cNvPr id="8" name="Graphic 7" descr="Judge female with solid fill">
            <a:extLst>
              <a:ext uri="{FF2B5EF4-FFF2-40B4-BE49-F238E27FC236}">
                <a16:creationId xmlns:a16="http://schemas.microsoft.com/office/drawing/2014/main" id="{CE7FCEAF-466C-1C35-E20A-DE573560541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306642" y="2702141"/>
            <a:ext cx="1133958" cy="113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93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9A26D807-ABA9-A046-829E-F05A26CC0C1E}"/>
              </a:ext>
            </a:extLst>
          </p:cNvPr>
          <p:cNvSpPr txBox="1"/>
          <p:nvPr/>
        </p:nvSpPr>
        <p:spPr>
          <a:xfrm>
            <a:off x="299708" y="1246745"/>
            <a:ext cx="7252906" cy="4832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200" b="1">
                <a:solidFill>
                  <a:srgbClr val="002060"/>
                </a:solidFill>
                <a:cs typeface="Arial"/>
              </a:rPr>
              <a:t>LABOUR ECONOMICS</a:t>
            </a:r>
            <a:r>
              <a:rPr lang="en-GB" sz="2200" b="1">
                <a:solidFill>
                  <a:schemeClr val="bg1"/>
                </a:solidFill>
                <a:cs typeface="Arial"/>
              </a:rPr>
              <a:t> </a:t>
            </a:r>
            <a:r>
              <a:rPr lang="en-GB" sz="2200" b="1">
                <a:solidFill>
                  <a:srgbClr val="002060"/>
                </a:solidFill>
                <a:cs typeface="Arial"/>
              </a:rPr>
              <a:t>/</a:t>
            </a:r>
            <a:r>
              <a:rPr lang="en-GB" sz="2200" b="1">
                <a:solidFill>
                  <a:srgbClr val="00B0F0"/>
                </a:solidFill>
                <a:cs typeface="Arial"/>
              </a:rPr>
              <a:t> GENETICS</a:t>
            </a:r>
            <a:r>
              <a:rPr lang="en-GB" sz="2200" b="1">
                <a:solidFill>
                  <a:srgbClr val="002060"/>
                </a:solidFill>
                <a:cs typeface="Arial"/>
              </a:rPr>
              <a:t> /</a:t>
            </a:r>
            <a:r>
              <a:rPr lang="en-GB" sz="2200" b="1">
                <a:solidFill>
                  <a:srgbClr val="00B0F0"/>
                </a:solidFill>
                <a:cs typeface="Arial"/>
              </a:rPr>
              <a:t> </a:t>
            </a:r>
            <a:r>
              <a:rPr lang="en-GB" sz="2200" b="1">
                <a:solidFill>
                  <a:srgbClr val="002060"/>
                </a:solidFill>
                <a:cs typeface="Arial"/>
              </a:rPr>
              <a:t>EDUCATION POLICIES / </a:t>
            </a:r>
            <a:r>
              <a:rPr lang="en-GB" sz="2200" b="1">
                <a:solidFill>
                  <a:srgbClr val="00B0F0"/>
                </a:solidFill>
                <a:cs typeface="Arial"/>
              </a:rPr>
              <a:t>HEALTH </a:t>
            </a:r>
            <a:r>
              <a:rPr lang="en-GB" sz="2200" b="1">
                <a:solidFill>
                  <a:srgbClr val="002060"/>
                </a:solidFill>
                <a:cs typeface="Arial"/>
              </a:rPr>
              <a:t>/ ECONOMICS OF CRIME / </a:t>
            </a:r>
            <a:r>
              <a:rPr lang="en-GB" sz="2200" b="1">
                <a:solidFill>
                  <a:srgbClr val="00B0F0"/>
                </a:solidFill>
                <a:cs typeface="Arial"/>
              </a:rPr>
              <a:t>EARLY CHILDHOOD DEVELOPMENT</a:t>
            </a:r>
            <a:r>
              <a:rPr lang="en-GB" sz="2200" b="1">
                <a:solidFill>
                  <a:srgbClr val="002060"/>
                </a:solidFill>
                <a:cs typeface="Arial"/>
              </a:rPr>
              <a:t> / TECHNOLOGICAL CHANGE / </a:t>
            </a:r>
            <a:r>
              <a:rPr lang="en-GB" sz="2200" b="1">
                <a:solidFill>
                  <a:srgbClr val="00B0F0"/>
                </a:solidFill>
                <a:cs typeface="Arial"/>
              </a:rPr>
              <a:t>TAX AND BENEFIT SYSTEMS</a:t>
            </a:r>
            <a:r>
              <a:rPr lang="en-GB" sz="2200" b="1">
                <a:solidFill>
                  <a:srgbClr val="002060"/>
                </a:solidFill>
                <a:cs typeface="Arial"/>
              </a:rPr>
              <a:t> / INEQUALITY / </a:t>
            </a:r>
            <a:r>
              <a:rPr lang="en-GB" sz="2200" b="1">
                <a:solidFill>
                  <a:srgbClr val="00B0F0"/>
                </a:solidFill>
                <a:cs typeface="Arial"/>
              </a:rPr>
              <a:t>BEHAVIOURAL ECONOMICS</a:t>
            </a:r>
            <a:r>
              <a:rPr lang="en-GB" sz="2200" b="1">
                <a:solidFill>
                  <a:srgbClr val="002060"/>
                </a:solidFill>
                <a:cs typeface="Arial"/>
              </a:rPr>
              <a:t> / NONPARAMETRIC ECONOMETRICS / </a:t>
            </a:r>
            <a:r>
              <a:rPr lang="en-GB" sz="2200" b="1">
                <a:solidFill>
                  <a:srgbClr val="00B0F0"/>
                </a:solidFill>
                <a:cs typeface="Arial"/>
              </a:rPr>
              <a:t>CHARTIABLE GIVING</a:t>
            </a:r>
            <a:r>
              <a:rPr lang="en-GB" sz="2200" b="1">
                <a:solidFill>
                  <a:srgbClr val="002060"/>
                </a:solidFill>
                <a:cs typeface="Arial"/>
              </a:rPr>
              <a:t> / DOMESTIC VIOLENCE / </a:t>
            </a:r>
            <a:r>
              <a:rPr lang="en-GB" sz="2200" b="1">
                <a:solidFill>
                  <a:srgbClr val="00B0F0"/>
                </a:solidFill>
                <a:cs typeface="Arial"/>
              </a:rPr>
              <a:t>DEVELOPMENT ECONOMICS</a:t>
            </a:r>
            <a:r>
              <a:rPr lang="en-GB" sz="2200" b="1">
                <a:solidFill>
                  <a:srgbClr val="002060"/>
                </a:solidFill>
                <a:cs typeface="Arial"/>
              </a:rPr>
              <a:t> / POLITICAL ECONOMY / </a:t>
            </a:r>
            <a:r>
              <a:rPr lang="en-GB" sz="2200" b="1">
                <a:solidFill>
                  <a:srgbClr val="00B0F0"/>
                </a:solidFill>
                <a:cs typeface="Arial"/>
              </a:rPr>
              <a:t>UNEMPLOYMENT INSURANCE </a:t>
            </a:r>
            <a:r>
              <a:rPr lang="en-GB" sz="2200" b="1">
                <a:solidFill>
                  <a:srgbClr val="002060"/>
                </a:solidFill>
                <a:cs typeface="Arial"/>
              </a:rPr>
              <a:t>/ MACHINE LEARNING / </a:t>
            </a:r>
            <a:r>
              <a:rPr lang="en-GB" sz="2200" b="1">
                <a:solidFill>
                  <a:srgbClr val="00B0F0"/>
                </a:solidFill>
                <a:cs typeface="Arial"/>
              </a:rPr>
              <a:t>ECONOMIC HISTORY</a:t>
            </a:r>
            <a:r>
              <a:rPr lang="en-GB" sz="2200" b="1">
                <a:solidFill>
                  <a:srgbClr val="002060"/>
                </a:solidFill>
                <a:cs typeface="Arial"/>
              </a:rPr>
              <a:t> / HETERODOX ECONOMICS / </a:t>
            </a:r>
            <a:r>
              <a:rPr lang="en-GB" sz="2200" b="1">
                <a:solidFill>
                  <a:srgbClr val="00B0F0"/>
                </a:solidFill>
                <a:cs typeface="Arial"/>
              </a:rPr>
              <a:t>URBAN DEVELOPMENT</a:t>
            </a:r>
            <a:r>
              <a:rPr lang="en-GB" sz="2200" b="1">
                <a:solidFill>
                  <a:srgbClr val="002060"/>
                </a:solidFill>
                <a:cs typeface="Arial"/>
              </a:rPr>
              <a:t> / INDUSTRIAL ORGANISATION / </a:t>
            </a:r>
            <a:r>
              <a:rPr lang="en-GB" sz="2200" b="1">
                <a:solidFill>
                  <a:srgbClr val="00B0F0"/>
                </a:solidFill>
                <a:cs typeface="Arial"/>
              </a:rPr>
              <a:t>REVEALED PREFERENCE METHODS </a:t>
            </a:r>
            <a:r>
              <a:rPr lang="en-GB" sz="2200" b="1">
                <a:solidFill>
                  <a:srgbClr val="002060"/>
                </a:solidFill>
                <a:cs typeface="Arial"/>
              </a:rPr>
              <a:t>/ MECHANISM DESIGN / </a:t>
            </a:r>
            <a:r>
              <a:rPr lang="en-GB" sz="2200" b="1">
                <a:solidFill>
                  <a:srgbClr val="00B0F0"/>
                </a:solidFill>
                <a:cs typeface="Arial"/>
              </a:rPr>
              <a:t>PERFORMANCE PAY </a:t>
            </a:r>
            <a:r>
              <a:rPr lang="en-GB" sz="2200" b="1">
                <a:solidFill>
                  <a:srgbClr val="002060"/>
                </a:solidFill>
                <a:cs typeface="Arial" panose="020B0604020202020204"/>
              </a:rPr>
              <a:t>/ GENDER / </a:t>
            </a:r>
            <a:r>
              <a:rPr lang="en-GB" sz="2200" b="1">
                <a:solidFill>
                  <a:srgbClr val="00B0F0"/>
                </a:solidFill>
                <a:cs typeface="Arial"/>
              </a:rPr>
              <a:t>MIGRATION</a:t>
            </a:r>
            <a:endParaRPr lang="en-GB" sz="2200" b="1">
              <a:solidFill>
                <a:srgbClr val="002060"/>
              </a:solidFill>
              <a:cs typeface="Arial" panose="020B0604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F47409-94B1-0E6C-C077-FD9E0D253264}"/>
              </a:ext>
            </a:extLst>
          </p:cNvPr>
          <p:cNvSpPr txBox="1">
            <a:spLocks/>
          </p:cNvSpPr>
          <p:nvPr/>
        </p:nvSpPr>
        <p:spPr>
          <a:xfrm>
            <a:off x="300192" y="381440"/>
            <a:ext cx="8348049" cy="87400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>
                <a:solidFill>
                  <a:srgbClr val="002060"/>
                </a:solidFill>
                <a:latin typeface="Arial"/>
                <a:cs typeface="Arial"/>
              </a:rPr>
              <a:t>…and much more</a:t>
            </a:r>
            <a:endParaRPr lang="en-US" sz="3800" b="1">
              <a:solidFill>
                <a:srgbClr val="002060"/>
              </a:solidFill>
              <a:cs typeface="Arial"/>
            </a:endParaRPr>
          </a:p>
        </p:txBody>
      </p:sp>
      <p:pic>
        <p:nvPicPr>
          <p:cNvPr id="4" name="Picture Placeholder 20" descr="A picture containing person, posing, group, outdoor&#10;&#10;Description automatically generated">
            <a:extLst>
              <a:ext uri="{FF2B5EF4-FFF2-40B4-BE49-F238E27FC236}">
                <a16:creationId xmlns:a16="http://schemas.microsoft.com/office/drawing/2014/main" id="{75C22A31-5D81-F7ED-2CAB-6FAFEFF3B9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0968" y="0"/>
            <a:ext cx="5058335" cy="6864529"/>
          </a:xfrm>
          <a:custGeom>
            <a:avLst/>
            <a:gdLst>
              <a:gd name="connsiteX0" fmla="*/ 0 w 5701217"/>
              <a:gd name="connsiteY0" fmla="*/ 6878954 h 6878954"/>
              <a:gd name="connsiteX1" fmla="*/ 1585794 w 5701217"/>
              <a:gd name="connsiteY1" fmla="*/ 0 h 6878954"/>
              <a:gd name="connsiteX2" fmla="*/ 5701217 w 5701217"/>
              <a:gd name="connsiteY2" fmla="*/ 0 h 6878954"/>
              <a:gd name="connsiteX3" fmla="*/ 4115423 w 5701217"/>
              <a:gd name="connsiteY3" fmla="*/ 6878954 h 6878954"/>
              <a:gd name="connsiteX4" fmla="*/ 0 w 5701217"/>
              <a:gd name="connsiteY4" fmla="*/ 6878954 h 6878954"/>
              <a:gd name="connsiteX0" fmla="*/ 0 w 4156622"/>
              <a:gd name="connsiteY0" fmla="*/ 6878954 h 6878954"/>
              <a:gd name="connsiteX1" fmla="*/ 1585794 w 4156622"/>
              <a:gd name="connsiteY1" fmla="*/ 0 h 6878954"/>
              <a:gd name="connsiteX2" fmla="*/ 4156622 w 4156622"/>
              <a:gd name="connsiteY2" fmla="*/ 0 h 6878954"/>
              <a:gd name="connsiteX3" fmla="*/ 4115423 w 4156622"/>
              <a:gd name="connsiteY3" fmla="*/ 6878954 h 6878954"/>
              <a:gd name="connsiteX4" fmla="*/ 0 w 4156622"/>
              <a:gd name="connsiteY4" fmla="*/ 6878954 h 6878954"/>
              <a:gd name="connsiteX0" fmla="*/ 0 w 4119552"/>
              <a:gd name="connsiteY0" fmla="*/ 6878954 h 6878954"/>
              <a:gd name="connsiteX1" fmla="*/ 1585794 w 4119552"/>
              <a:gd name="connsiteY1" fmla="*/ 0 h 6878954"/>
              <a:gd name="connsiteX2" fmla="*/ 4119552 w 4119552"/>
              <a:gd name="connsiteY2" fmla="*/ 24714 h 6878954"/>
              <a:gd name="connsiteX3" fmla="*/ 4115423 w 4119552"/>
              <a:gd name="connsiteY3" fmla="*/ 6878954 h 6878954"/>
              <a:gd name="connsiteX4" fmla="*/ 0 w 4119552"/>
              <a:gd name="connsiteY4" fmla="*/ 6878954 h 6878954"/>
              <a:gd name="connsiteX0" fmla="*/ 0 w 4115438"/>
              <a:gd name="connsiteY0" fmla="*/ 6878954 h 6878954"/>
              <a:gd name="connsiteX1" fmla="*/ 1585794 w 4115438"/>
              <a:gd name="connsiteY1" fmla="*/ 0 h 6878954"/>
              <a:gd name="connsiteX2" fmla="*/ 4026246 w 4115438"/>
              <a:gd name="connsiteY2" fmla="*/ 6053 h 6878954"/>
              <a:gd name="connsiteX3" fmla="*/ 4115423 w 4115438"/>
              <a:gd name="connsiteY3" fmla="*/ 6878954 h 6878954"/>
              <a:gd name="connsiteX4" fmla="*/ 0 w 4115438"/>
              <a:gd name="connsiteY4" fmla="*/ 6878954 h 6878954"/>
              <a:gd name="connsiteX0" fmla="*/ 0 w 4026246"/>
              <a:gd name="connsiteY0" fmla="*/ 6878954 h 6878954"/>
              <a:gd name="connsiteX1" fmla="*/ 1585794 w 4026246"/>
              <a:gd name="connsiteY1" fmla="*/ 0 h 6878954"/>
              <a:gd name="connsiteX2" fmla="*/ 4026246 w 4026246"/>
              <a:gd name="connsiteY2" fmla="*/ 6053 h 6878954"/>
              <a:gd name="connsiteX3" fmla="*/ 3919979 w 4026246"/>
              <a:gd name="connsiteY3" fmla="*/ 6871974 h 6878954"/>
              <a:gd name="connsiteX4" fmla="*/ 0 w 4026246"/>
              <a:gd name="connsiteY4" fmla="*/ 6878954 h 6878954"/>
              <a:gd name="connsiteX0" fmla="*/ 0 w 4026246"/>
              <a:gd name="connsiteY0" fmla="*/ 6878954 h 6878954"/>
              <a:gd name="connsiteX1" fmla="*/ 1585794 w 4026246"/>
              <a:gd name="connsiteY1" fmla="*/ 0 h 6878954"/>
              <a:gd name="connsiteX2" fmla="*/ 4026246 w 4026246"/>
              <a:gd name="connsiteY2" fmla="*/ 6053 h 6878954"/>
              <a:gd name="connsiteX3" fmla="*/ 4010721 w 4026246"/>
              <a:gd name="connsiteY3" fmla="*/ 6878954 h 6878954"/>
              <a:gd name="connsiteX4" fmla="*/ 0 w 4026246"/>
              <a:gd name="connsiteY4" fmla="*/ 6878954 h 6878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6246" h="6878954">
                <a:moveTo>
                  <a:pt x="0" y="6878954"/>
                </a:moveTo>
                <a:lnTo>
                  <a:pt x="1585794" y="0"/>
                </a:lnTo>
                <a:lnTo>
                  <a:pt x="4026246" y="6053"/>
                </a:lnTo>
                <a:cubicBezTo>
                  <a:pt x="4024870" y="2290800"/>
                  <a:pt x="4012097" y="4594207"/>
                  <a:pt x="4010721" y="6878954"/>
                </a:cubicBezTo>
                <a:lnTo>
                  <a:pt x="0" y="68789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34352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6F8A045-2DF8-2C4A-AB40-14F263E899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775577"/>
              </p:ext>
            </p:extLst>
          </p:nvPr>
        </p:nvGraphicFramePr>
        <p:xfrm>
          <a:off x="609150" y="536648"/>
          <a:ext cx="10973700" cy="5566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F1088EC-9850-6F31-326C-C1B3A7570272}"/>
              </a:ext>
            </a:extLst>
          </p:cNvPr>
          <p:cNvSpPr/>
          <p:nvPr/>
        </p:nvSpPr>
        <p:spPr>
          <a:xfrm>
            <a:off x="7286997" y="1812592"/>
            <a:ext cx="1449298" cy="724475"/>
          </a:xfrm>
          <a:custGeom>
            <a:avLst/>
            <a:gdLst>
              <a:gd name="connsiteX0" fmla="*/ 0 w 1449298"/>
              <a:gd name="connsiteY0" fmla="*/ 0 h 724475"/>
              <a:gd name="connsiteX1" fmla="*/ 1449298 w 1449298"/>
              <a:gd name="connsiteY1" fmla="*/ 0 h 724475"/>
              <a:gd name="connsiteX2" fmla="*/ 1449298 w 1449298"/>
              <a:gd name="connsiteY2" fmla="*/ 724475 h 724475"/>
              <a:gd name="connsiteX3" fmla="*/ 0 w 1449298"/>
              <a:gd name="connsiteY3" fmla="*/ 724475 h 724475"/>
              <a:gd name="connsiteX4" fmla="*/ 0 w 1449298"/>
              <a:gd name="connsiteY4" fmla="*/ 0 h 7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298" h="724475">
                <a:moveTo>
                  <a:pt x="0" y="0"/>
                </a:moveTo>
                <a:lnTo>
                  <a:pt x="1449298" y="0"/>
                </a:lnTo>
                <a:lnTo>
                  <a:pt x="1449298" y="724475"/>
                </a:lnTo>
                <a:lnTo>
                  <a:pt x="0" y="7244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575" tIns="28575" rIns="28575" bIns="28575" numCol="1" spcCol="1270" anchor="ctr" anchorCtr="0">
            <a:noAutofit/>
          </a:bodyPr>
          <a:lstStyle/>
          <a:p>
            <a:pPr marL="0" lvl="0" indent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4500" kern="120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7B8EC5E-F1E2-78CD-8E17-0B0A06889797}"/>
              </a:ext>
            </a:extLst>
          </p:cNvPr>
          <p:cNvSpPr/>
          <p:nvPr/>
        </p:nvSpPr>
        <p:spPr>
          <a:xfrm>
            <a:off x="6565531" y="3320065"/>
            <a:ext cx="1449298" cy="724475"/>
          </a:xfrm>
          <a:custGeom>
            <a:avLst/>
            <a:gdLst>
              <a:gd name="connsiteX0" fmla="*/ 0 w 1449298"/>
              <a:gd name="connsiteY0" fmla="*/ 0 h 724475"/>
              <a:gd name="connsiteX1" fmla="*/ 1449298 w 1449298"/>
              <a:gd name="connsiteY1" fmla="*/ 0 h 724475"/>
              <a:gd name="connsiteX2" fmla="*/ 1449298 w 1449298"/>
              <a:gd name="connsiteY2" fmla="*/ 724475 h 724475"/>
              <a:gd name="connsiteX3" fmla="*/ 0 w 1449298"/>
              <a:gd name="connsiteY3" fmla="*/ 724475 h 724475"/>
              <a:gd name="connsiteX4" fmla="*/ 0 w 1449298"/>
              <a:gd name="connsiteY4" fmla="*/ 0 h 7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298" h="724475">
                <a:moveTo>
                  <a:pt x="0" y="0"/>
                </a:moveTo>
                <a:lnTo>
                  <a:pt x="1449298" y="0"/>
                </a:lnTo>
                <a:lnTo>
                  <a:pt x="1449298" y="724475"/>
                </a:lnTo>
                <a:lnTo>
                  <a:pt x="0" y="7244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575" tIns="28575" rIns="28575" bIns="28575" numCol="1" spcCol="1270" anchor="ctr" anchorCtr="0">
            <a:noAutofit/>
          </a:bodyPr>
          <a:lstStyle/>
          <a:p>
            <a:pPr marL="0" lvl="0" indent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4500" kern="120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B82B547-7E2F-F805-5BA6-E3D01CA84994}"/>
              </a:ext>
            </a:extLst>
          </p:cNvPr>
          <p:cNvSpPr/>
          <p:nvPr/>
        </p:nvSpPr>
        <p:spPr>
          <a:xfrm>
            <a:off x="7290425" y="4829706"/>
            <a:ext cx="1449298" cy="724475"/>
          </a:xfrm>
          <a:custGeom>
            <a:avLst/>
            <a:gdLst>
              <a:gd name="connsiteX0" fmla="*/ 0 w 1449298"/>
              <a:gd name="connsiteY0" fmla="*/ 0 h 724475"/>
              <a:gd name="connsiteX1" fmla="*/ 1449298 w 1449298"/>
              <a:gd name="connsiteY1" fmla="*/ 0 h 724475"/>
              <a:gd name="connsiteX2" fmla="*/ 1449298 w 1449298"/>
              <a:gd name="connsiteY2" fmla="*/ 724475 h 724475"/>
              <a:gd name="connsiteX3" fmla="*/ 0 w 1449298"/>
              <a:gd name="connsiteY3" fmla="*/ 724475 h 724475"/>
              <a:gd name="connsiteX4" fmla="*/ 0 w 1449298"/>
              <a:gd name="connsiteY4" fmla="*/ 0 h 7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298" h="724475">
                <a:moveTo>
                  <a:pt x="0" y="0"/>
                </a:moveTo>
                <a:lnTo>
                  <a:pt x="1449298" y="0"/>
                </a:lnTo>
                <a:lnTo>
                  <a:pt x="1449298" y="724475"/>
                </a:lnTo>
                <a:lnTo>
                  <a:pt x="0" y="7244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575" tIns="28575" rIns="28575" bIns="28575" numCol="1" spcCol="1270" anchor="ctr" anchorCtr="0">
            <a:noAutofit/>
          </a:bodyPr>
          <a:lstStyle/>
          <a:p>
            <a:pPr marL="0" lvl="0" indent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4500" kern="1200"/>
          </a:p>
        </p:txBody>
      </p:sp>
    </p:spTree>
    <p:extLst>
      <p:ext uri="{BB962C8B-B14F-4D97-AF65-F5344CB8AC3E}">
        <p14:creationId xmlns:p14="http://schemas.microsoft.com/office/powerpoint/2010/main" val="3230261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people, posing&#10;&#10;Description automatically generated">
            <a:extLst>
              <a:ext uri="{FF2B5EF4-FFF2-40B4-BE49-F238E27FC236}">
                <a16:creationId xmlns:a16="http://schemas.microsoft.com/office/drawing/2014/main" id="{86BBA9A6-45A1-1C30-9104-FB3154A5C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0" y="0"/>
            <a:ext cx="1219252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714197-F951-4D22-88AA-80D964031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192" y="381440"/>
            <a:ext cx="7525570" cy="133474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002060"/>
                </a:solidFill>
                <a:latin typeface="Arial"/>
                <a:cs typeface="Arial"/>
              </a:rPr>
              <a:t>Economics graduates enjoy a broad choice of destinations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A963D3C-BAEE-E8BA-A5B3-B183E3BA7AFE}"/>
              </a:ext>
            </a:extLst>
          </p:cNvPr>
          <p:cNvGraphicFramePr/>
          <p:nvPr/>
        </p:nvGraphicFramePr>
        <p:xfrm>
          <a:off x="301437" y="2492604"/>
          <a:ext cx="11203199" cy="2546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08399EC-063E-077E-36E0-3633F5F40607}"/>
              </a:ext>
            </a:extLst>
          </p:cNvPr>
          <p:cNvSpPr/>
          <p:nvPr/>
        </p:nvSpPr>
        <p:spPr>
          <a:xfrm>
            <a:off x="1965435" y="5268090"/>
            <a:ext cx="9749488" cy="13607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200" dirty="0">
                <a:solidFill>
                  <a:srgbClr val="333333"/>
                </a:solidFill>
                <a:ea typeface="+mn-lt"/>
                <a:cs typeface="+mn-lt"/>
              </a:rPr>
              <a:t>They are also amongst the highest paid. After 5 years, the average salary for Bristol Economics graduates is £57,500, 28% more than average for UK Economics grads (discoveruni.gov.uk, 2025)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06152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AA1D2C"/>
      </a:dk2>
      <a:lt2>
        <a:srgbClr val="E2E5E5"/>
      </a:lt2>
      <a:accent1>
        <a:srgbClr val="0CC6DE"/>
      </a:accent1>
      <a:accent2>
        <a:srgbClr val="EE7119"/>
      </a:accent2>
      <a:accent3>
        <a:srgbClr val="9278D1"/>
      </a:accent3>
      <a:accent4>
        <a:srgbClr val="E0249A"/>
      </a:accent4>
      <a:accent5>
        <a:srgbClr val="00C0B5"/>
      </a:accent5>
      <a:accent6>
        <a:srgbClr val="BED6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DD95B41-417C-405A-BD5D-C85B8B317D40}" vid="{87C7D183-67EA-408D-835E-0DE94D21D1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db9d0e4-5370-4cfb-9e4e-bdf6de379f60" xsi:nil="true"/>
    <lcf76f155ced4ddcb4097134ff3c332f xmlns="d233a516-2ab1-4fe6-8105-dbf817fc7b5b">
      <Terms xmlns="http://schemas.microsoft.com/office/infopath/2007/PartnerControls"/>
    </lcf76f155ced4ddcb4097134ff3c332f>
    <NOtes xmlns="d233a516-2ab1-4fe6-8105-dbf817fc7b5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0E6448FBB5E444BBEC87082333F907" ma:contentTypeVersion="22" ma:contentTypeDescription="Create a new document." ma:contentTypeScope="" ma:versionID="b81716fd7be0943bfba36293e22d4052">
  <xsd:schema xmlns:xsd="http://www.w3.org/2001/XMLSchema" xmlns:xs="http://www.w3.org/2001/XMLSchema" xmlns:p="http://schemas.microsoft.com/office/2006/metadata/properties" xmlns:ns2="bba7f429-9f69-4b6f-a6dd-e87a134e1968" xmlns:ns3="d233a516-2ab1-4fe6-8105-dbf817fc7b5b" xmlns:ns4="edb9d0e4-5370-4cfb-9e4e-bdf6de379f60" targetNamespace="http://schemas.microsoft.com/office/2006/metadata/properties" ma:root="true" ma:fieldsID="5d11f2e5ad956fc843c8c55a7bdfd0aa" ns2:_="" ns3:_="" ns4:_="">
    <xsd:import namespace="bba7f429-9f69-4b6f-a6dd-e87a134e1968"/>
    <xsd:import namespace="d233a516-2ab1-4fe6-8105-dbf817fc7b5b"/>
    <xsd:import namespace="edb9d0e4-5370-4cfb-9e4e-bdf6de379f6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NOt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a7f429-9f69-4b6f-a6dd-e87a134e196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3a516-2ab1-4fe6-8105-dbf817fc7b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d084387-097e-4aef-8f33-0dee7b0eb5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6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b9d0e4-5370-4cfb-9e4e-bdf6de379f6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76ab971-2872-4365-8147-e34a1614ef8c}" ma:internalName="TaxCatchAll" ma:showField="CatchAllData" ma:web="bba7f429-9f69-4b6f-a6dd-e87a134e19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156E73-6B3B-4EAB-B2A1-BD86B599D9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9289DE-79B5-4190-8DB1-190FC6DA2BC7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edb9d0e4-5370-4cfb-9e4e-bdf6de379f60"/>
    <ds:schemaRef ds:uri="d233a516-2ab1-4fe6-8105-dbf817fc7b5b"/>
    <ds:schemaRef ds:uri="bba7f429-9f69-4b6f-a6dd-e87a134e1968"/>
  </ds:schemaRefs>
</ds:datastoreItem>
</file>

<file path=customXml/itemProps3.xml><?xml version="1.0" encoding="utf-8"?>
<ds:datastoreItem xmlns:ds="http://schemas.openxmlformats.org/officeDocument/2006/customXml" ds:itemID="{0A538918-E7F1-4AC2-8D50-DC21B0DD38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a7f429-9f69-4b6f-a6dd-e87a134e1968"/>
    <ds:schemaRef ds:uri="d233a516-2ab1-4fe6-8105-dbf817fc7b5b"/>
    <ds:schemaRef ds:uri="edb9d0e4-5370-4cfb-9e4e-bdf6de379f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1822</Words>
  <Application>Microsoft Office PowerPoint</Application>
  <PresentationFormat>Widescreen</PresentationFormat>
  <Paragraphs>281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</vt:lpstr>
      <vt:lpstr>Arial Black</vt:lpstr>
      <vt:lpstr>Calibri</vt:lpstr>
      <vt:lpstr>Segoe UI</vt:lpstr>
      <vt:lpstr>Wingdings</vt:lpstr>
      <vt:lpstr>Office Theme</vt:lpstr>
      <vt:lpstr>THANK YOU FOR DOWNLOADING OUR SLIDES</vt:lpstr>
      <vt:lpstr>PowerPoint Presentation</vt:lpstr>
      <vt:lpstr>WHY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Economics graduates enjoy a broad choice of destinations</vt:lpstr>
      <vt:lpstr>PowerPoint Presentation</vt:lpstr>
      <vt:lpstr>Three reasons to choose economics at Bristol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Example graduate destinations</vt:lpstr>
      <vt:lpstr>PowerPoint Presentation</vt:lpstr>
      <vt:lpstr>ADMISSIONS INFORMATION</vt:lpstr>
      <vt:lpstr>ADMISSIONS INFORMATION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CAN</dc:title>
  <dc:creator>Cellach Harrison</dc:creator>
  <cp:lastModifiedBy>Corinna Booth</cp:lastModifiedBy>
  <cp:revision>14</cp:revision>
  <dcterms:created xsi:type="dcterms:W3CDTF">2022-05-19T12:19:09Z</dcterms:created>
  <dcterms:modified xsi:type="dcterms:W3CDTF">2025-10-28T14:24:40Z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0x010100E90E6448FBB5E444BBEC87082333F907</vt:lpwstr>
  </property>
  <property fmtid="{D5CDD505-2E9C-101B-9397-08002B2CF9AE}" pid="3" name="MediaServiceImageTags">
    <vt:lpwstr/>
  </property>
</Properties>
</file>